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63" r:id="rId3"/>
    <p:sldId id="266" r:id="rId4"/>
    <p:sldId id="267" r:id="rId5"/>
    <p:sldId id="268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87" r:id="rId15"/>
    <p:sldId id="278" r:id="rId16"/>
    <p:sldId id="279" r:id="rId17"/>
    <p:sldId id="280" r:id="rId18"/>
    <p:sldId id="281" r:id="rId19"/>
    <p:sldId id="284" r:id="rId20"/>
    <p:sldId id="283" r:id="rId21"/>
    <p:sldId id="285" r:id="rId22"/>
    <p:sldId id="282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65" r:id="rId31"/>
    <p:sldId id="26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CTY32M1Gb9f4Xy4rK8BmPT0rv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B9C9F-7D68-4104-B0E2-94AB66D28AF4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54E3D4-BFB1-443E-A3BB-4E38D2696728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According to  WHO the cardiovascular disease (CVD’s) are leading cause of death penalty.</a:t>
          </a:r>
        </a:p>
      </dgm:t>
    </dgm:pt>
    <dgm:pt modelId="{FB0971BA-1690-41A5-B42B-FC33DF801AF8}" type="parTrans" cxnId="{DD510E15-1F09-40BC-B25E-75A68246D9CB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EF74660-2A8F-4C13-B0F6-423D879D3153}" type="sibTrans" cxnId="{DD510E15-1F09-40BC-B25E-75A68246D9CB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1CFA35A-30FB-427F-83A6-A13629E1633C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Around 17.9 million of people died from CVDs in 2019. Of these deaths, 85% were due to the heart attack and stroke.</a:t>
          </a:r>
        </a:p>
      </dgm:t>
    </dgm:pt>
    <dgm:pt modelId="{1D62027E-279A-45F2-A3C9-D943FB54F8CC}" type="parTrans" cxnId="{F738C176-8CB8-4475-A6E0-1374EE861649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6530EB9-642B-427B-B793-975C752469DB}" type="sibTrans" cxnId="{F738C176-8CB8-4475-A6E0-1374EE861649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3F11549-2A8F-440C-9ACC-EA6C60FC5C04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CVD’s death has been more taken place in low- and middle-income countries.</a:t>
          </a:r>
        </a:p>
      </dgm:t>
    </dgm:pt>
    <dgm:pt modelId="{2EBC0C82-45F9-4CAA-A97D-9FB50A4D64E3}" type="parTrans" cxnId="{6B95099B-5576-4366-884C-6409ADC1CD0E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B14A2B3-FD06-4F74-9156-B57BF07A7FBE}" type="sibTrans" cxnId="{6B95099B-5576-4366-884C-6409ADC1CD0E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5EA494F-4DF5-43C5-818F-00DF080F7200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There are some common behavioral risk factor such as tobacco use, unhealthy diet and obesity, physical inactivity and high usage of alcohol.</a:t>
          </a:r>
        </a:p>
      </dgm:t>
    </dgm:pt>
    <dgm:pt modelId="{43368DEA-FD28-4958-8B4A-41190CC7FC80}" type="parTrans" cxnId="{06BDB91A-0277-4F05-AECC-5CA0A925B024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600F090-7F13-4E84-89D0-9C887FC67521}" type="sibTrans" cxnId="{06BDB91A-0277-4F05-AECC-5CA0A925B024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8B74326-4FFD-44E2-BDE8-764A17F73B9C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It is important to detect cardiovascular diseases as early as possible so that management with counselling and medication can begin.</a:t>
          </a:r>
        </a:p>
      </dgm:t>
    </dgm:pt>
    <dgm:pt modelId="{B68B39B6-16F0-4445-8975-15DF6FF95D9B}" type="parTrans" cxnId="{43E2D90F-D31A-49C2-9725-7E5B2C2AE39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9F51D31-9545-40D4-B104-80848585BAEC}" type="sibTrans" cxnId="{43E2D90F-D31A-49C2-9725-7E5B2C2AE396}">
      <dgm:prSet/>
      <dgm:spPr/>
      <dgm:t>
        <a:bodyPr/>
        <a:lstStyle/>
        <a:p>
          <a:endParaRPr lang="en-US" sz="120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66FD157-020A-4B2E-82AD-C2FF0FF43017}" type="pres">
      <dgm:prSet presAssocID="{8AFB9C9F-7D68-4104-B0E2-94AB66D28AF4}" presName="outerComposite" presStyleCnt="0">
        <dgm:presLayoutVars>
          <dgm:chMax val="5"/>
          <dgm:dir/>
          <dgm:resizeHandles val="exact"/>
        </dgm:presLayoutVars>
      </dgm:prSet>
      <dgm:spPr/>
    </dgm:pt>
    <dgm:pt modelId="{8BCECBCF-67C0-427B-B0F3-50F406F852A5}" type="pres">
      <dgm:prSet presAssocID="{8AFB9C9F-7D68-4104-B0E2-94AB66D28AF4}" presName="dummyMaxCanvas" presStyleCnt="0">
        <dgm:presLayoutVars/>
      </dgm:prSet>
      <dgm:spPr/>
    </dgm:pt>
    <dgm:pt modelId="{947817FE-D0BD-4419-BAE8-4B32AF2A250A}" type="pres">
      <dgm:prSet presAssocID="{8AFB9C9F-7D68-4104-B0E2-94AB66D28AF4}" presName="FiveNodes_1" presStyleLbl="node1" presStyleIdx="0" presStyleCnt="5">
        <dgm:presLayoutVars>
          <dgm:bulletEnabled val="1"/>
        </dgm:presLayoutVars>
      </dgm:prSet>
      <dgm:spPr/>
    </dgm:pt>
    <dgm:pt modelId="{DABF8D06-1FDD-42C9-A018-5D778235A26B}" type="pres">
      <dgm:prSet presAssocID="{8AFB9C9F-7D68-4104-B0E2-94AB66D28AF4}" presName="FiveNodes_2" presStyleLbl="node1" presStyleIdx="1" presStyleCnt="5">
        <dgm:presLayoutVars>
          <dgm:bulletEnabled val="1"/>
        </dgm:presLayoutVars>
      </dgm:prSet>
      <dgm:spPr/>
    </dgm:pt>
    <dgm:pt modelId="{F940A918-5CDD-45EB-BF90-3F115FB1F10B}" type="pres">
      <dgm:prSet presAssocID="{8AFB9C9F-7D68-4104-B0E2-94AB66D28AF4}" presName="FiveNodes_3" presStyleLbl="node1" presStyleIdx="2" presStyleCnt="5">
        <dgm:presLayoutVars>
          <dgm:bulletEnabled val="1"/>
        </dgm:presLayoutVars>
      </dgm:prSet>
      <dgm:spPr/>
    </dgm:pt>
    <dgm:pt modelId="{277FBB6A-1294-43E7-95D3-348757B75F5E}" type="pres">
      <dgm:prSet presAssocID="{8AFB9C9F-7D68-4104-B0E2-94AB66D28AF4}" presName="FiveNodes_4" presStyleLbl="node1" presStyleIdx="3" presStyleCnt="5">
        <dgm:presLayoutVars>
          <dgm:bulletEnabled val="1"/>
        </dgm:presLayoutVars>
      </dgm:prSet>
      <dgm:spPr/>
    </dgm:pt>
    <dgm:pt modelId="{DA0845A4-68C3-452B-B0D3-8A626E5FF70E}" type="pres">
      <dgm:prSet presAssocID="{8AFB9C9F-7D68-4104-B0E2-94AB66D28AF4}" presName="FiveNodes_5" presStyleLbl="node1" presStyleIdx="4" presStyleCnt="5">
        <dgm:presLayoutVars>
          <dgm:bulletEnabled val="1"/>
        </dgm:presLayoutVars>
      </dgm:prSet>
      <dgm:spPr/>
    </dgm:pt>
    <dgm:pt modelId="{F9072905-E1AF-4399-B5E1-421D8C2395C8}" type="pres">
      <dgm:prSet presAssocID="{8AFB9C9F-7D68-4104-B0E2-94AB66D28AF4}" presName="FiveConn_1-2" presStyleLbl="fgAccFollowNode1" presStyleIdx="0" presStyleCnt="4">
        <dgm:presLayoutVars>
          <dgm:bulletEnabled val="1"/>
        </dgm:presLayoutVars>
      </dgm:prSet>
      <dgm:spPr/>
    </dgm:pt>
    <dgm:pt modelId="{F97BEB86-1CED-4835-BEBE-203D5EC210B0}" type="pres">
      <dgm:prSet presAssocID="{8AFB9C9F-7D68-4104-B0E2-94AB66D28AF4}" presName="FiveConn_2-3" presStyleLbl="fgAccFollowNode1" presStyleIdx="1" presStyleCnt="4">
        <dgm:presLayoutVars>
          <dgm:bulletEnabled val="1"/>
        </dgm:presLayoutVars>
      </dgm:prSet>
      <dgm:spPr/>
    </dgm:pt>
    <dgm:pt modelId="{5A44BAA1-51D5-4FA2-9D9F-0C8233B09827}" type="pres">
      <dgm:prSet presAssocID="{8AFB9C9F-7D68-4104-B0E2-94AB66D28AF4}" presName="FiveConn_3-4" presStyleLbl="fgAccFollowNode1" presStyleIdx="2" presStyleCnt="4">
        <dgm:presLayoutVars>
          <dgm:bulletEnabled val="1"/>
        </dgm:presLayoutVars>
      </dgm:prSet>
      <dgm:spPr/>
    </dgm:pt>
    <dgm:pt modelId="{2E643AF8-33C1-4B15-9CF0-9B9C173D26DF}" type="pres">
      <dgm:prSet presAssocID="{8AFB9C9F-7D68-4104-B0E2-94AB66D28AF4}" presName="FiveConn_4-5" presStyleLbl="fgAccFollowNode1" presStyleIdx="3" presStyleCnt="4">
        <dgm:presLayoutVars>
          <dgm:bulletEnabled val="1"/>
        </dgm:presLayoutVars>
      </dgm:prSet>
      <dgm:spPr/>
    </dgm:pt>
    <dgm:pt modelId="{B871EFA5-859A-4CDE-B8E9-B49B942A385A}" type="pres">
      <dgm:prSet presAssocID="{8AFB9C9F-7D68-4104-B0E2-94AB66D28AF4}" presName="FiveNodes_1_text" presStyleLbl="node1" presStyleIdx="4" presStyleCnt="5">
        <dgm:presLayoutVars>
          <dgm:bulletEnabled val="1"/>
        </dgm:presLayoutVars>
      </dgm:prSet>
      <dgm:spPr/>
    </dgm:pt>
    <dgm:pt modelId="{1B986932-EE2F-466A-9529-0B68BED6FC22}" type="pres">
      <dgm:prSet presAssocID="{8AFB9C9F-7D68-4104-B0E2-94AB66D28AF4}" presName="FiveNodes_2_text" presStyleLbl="node1" presStyleIdx="4" presStyleCnt="5">
        <dgm:presLayoutVars>
          <dgm:bulletEnabled val="1"/>
        </dgm:presLayoutVars>
      </dgm:prSet>
      <dgm:spPr/>
    </dgm:pt>
    <dgm:pt modelId="{9088F678-2657-4421-8D8D-FF3FC6C2C2B4}" type="pres">
      <dgm:prSet presAssocID="{8AFB9C9F-7D68-4104-B0E2-94AB66D28AF4}" presName="FiveNodes_3_text" presStyleLbl="node1" presStyleIdx="4" presStyleCnt="5">
        <dgm:presLayoutVars>
          <dgm:bulletEnabled val="1"/>
        </dgm:presLayoutVars>
      </dgm:prSet>
      <dgm:spPr/>
    </dgm:pt>
    <dgm:pt modelId="{A66BD4B1-1132-4E7C-8A4B-FA9180EB2419}" type="pres">
      <dgm:prSet presAssocID="{8AFB9C9F-7D68-4104-B0E2-94AB66D28AF4}" presName="FiveNodes_4_text" presStyleLbl="node1" presStyleIdx="4" presStyleCnt="5">
        <dgm:presLayoutVars>
          <dgm:bulletEnabled val="1"/>
        </dgm:presLayoutVars>
      </dgm:prSet>
      <dgm:spPr/>
    </dgm:pt>
    <dgm:pt modelId="{DE36818F-B5A0-4836-AB26-87D71CD28558}" type="pres">
      <dgm:prSet presAssocID="{8AFB9C9F-7D68-4104-B0E2-94AB66D28AF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2D90F-D31A-49C2-9725-7E5B2C2AE396}" srcId="{8AFB9C9F-7D68-4104-B0E2-94AB66D28AF4}" destId="{B8B74326-4FFD-44E2-BDE8-764A17F73B9C}" srcOrd="4" destOrd="0" parTransId="{B68B39B6-16F0-4445-8975-15DF6FF95D9B}" sibTransId="{E9F51D31-9545-40D4-B104-80848585BAEC}"/>
    <dgm:cxn modelId="{DD510E15-1F09-40BC-B25E-75A68246D9CB}" srcId="{8AFB9C9F-7D68-4104-B0E2-94AB66D28AF4}" destId="{8854E3D4-BFB1-443E-A3BB-4E38D2696728}" srcOrd="0" destOrd="0" parTransId="{FB0971BA-1690-41A5-B42B-FC33DF801AF8}" sibTransId="{4EF74660-2A8F-4C13-B0F6-423D879D3153}"/>
    <dgm:cxn modelId="{06BDB91A-0277-4F05-AECC-5CA0A925B024}" srcId="{8AFB9C9F-7D68-4104-B0E2-94AB66D28AF4}" destId="{55EA494F-4DF5-43C5-818F-00DF080F7200}" srcOrd="3" destOrd="0" parTransId="{43368DEA-FD28-4958-8B4A-41190CC7FC80}" sibTransId="{5600F090-7F13-4E84-89D0-9C887FC67521}"/>
    <dgm:cxn modelId="{C216D41A-BC7A-4B76-B8C1-C52E753189F5}" type="presOf" srcId="{71CFA35A-30FB-427F-83A6-A13629E1633C}" destId="{DABF8D06-1FDD-42C9-A018-5D778235A26B}" srcOrd="0" destOrd="0" presId="urn:microsoft.com/office/officeart/2005/8/layout/vProcess5"/>
    <dgm:cxn modelId="{B75BFC22-158B-464F-9983-B2EB352195B0}" type="presOf" srcId="{4EF74660-2A8F-4C13-B0F6-423D879D3153}" destId="{F9072905-E1AF-4399-B5E1-421D8C2395C8}" srcOrd="0" destOrd="0" presId="urn:microsoft.com/office/officeart/2005/8/layout/vProcess5"/>
    <dgm:cxn modelId="{47E2EE27-BFD2-46CB-A30A-6F345C933FD7}" type="presOf" srcId="{A3F11549-2A8F-440C-9ACC-EA6C60FC5C04}" destId="{F940A918-5CDD-45EB-BF90-3F115FB1F10B}" srcOrd="0" destOrd="0" presId="urn:microsoft.com/office/officeart/2005/8/layout/vProcess5"/>
    <dgm:cxn modelId="{171BA93B-5E31-470C-B5E6-3B0683DF83A8}" type="presOf" srcId="{5B14A2B3-FD06-4F74-9156-B57BF07A7FBE}" destId="{5A44BAA1-51D5-4FA2-9D9F-0C8233B09827}" srcOrd="0" destOrd="0" presId="urn:microsoft.com/office/officeart/2005/8/layout/vProcess5"/>
    <dgm:cxn modelId="{C68D9659-2651-4473-A7E9-993BA8334BB6}" type="presOf" srcId="{8854E3D4-BFB1-443E-A3BB-4E38D2696728}" destId="{947817FE-D0BD-4419-BAE8-4B32AF2A250A}" srcOrd="0" destOrd="0" presId="urn:microsoft.com/office/officeart/2005/8/layout/vProcess5"/>
    <dgm:cxn modelId="{D86C6D75-8F12-4D11-A8F8-E96C1B1D9CBC}" type="presOf" srcId="{56530EB9-642B-427B-B793-975C752469DB}" destId="{F97BEB86-1CED-4835-BEBE-203D5EC210B0}" srcOrd="0" destOrd="0" presId="urn:microsoft.com/office/officeart/2005/8/layout/vProcess5"/>
    <dgm:cxn modelId="{1B2EBC75-BF15-462E-B201-FC4A93ECD154}" type="presOf" srcId="{B8B74326-4FFD-44E2-BDE8-764A17F73B9C}" destId="{DA0845A4-68C3-452B-B0D3-8A626E5FF70E}" srcOrd="0" destOrd="0" presId="urn:microsoft.com/office/officeart/2005/8/layout/vProcess5"/>
    <dgm:cxn modelId="{F738C176-8CB8-4475-A6E0-1374EE861649}" srcId="{8AFB9C9F-7D68-4104-B0E2-94AB66D28AF4}" destId="{71CFA35A-30FB-427F-83A6-A13629E1633C}" srcOrd="1" destOrd="0" parTransId="{1D62027E-279A-45F2-A3C9-D943FB54F8CC}" sibTransId="{56530EB9-642B-427B-B793-975C752469DB}"/>
    <dgm:cxn modelId="{A7FAFD7C-DF9A-443E-9489-2ED11B07F66F}" type="presOf" srcId="{5600F090-7F13-4E84-89D0-9C887FC67521}" destId="{2E643AF8-33C1-4B15-9CF0-9B9C173D26DF}" srcOrd="0" destOrd="0" presId="urn:microsoft.com/office/officeart/2005/8/layout/vProcess5"/>
    <dgm:cxn modelId="{6B95099B-5576-4366-884C-6409ADC1CD0E}" srcId="{8AFB9C9F-7D68-4104-B0E2-94AB66D28AF4}" destId="{A3F11549-2A8F-440C-9ACC-EA6C60FC5C04}" srcOrd="2" destOrd="0" parTransId="{2EBC0C82-45F9-4CAA-A97D-9FB50A4D64E3}" sibTransId="{5B14A2B3-FD06-4F74-9156-B57BF07A7FBE}"/>
    <dgm:cxn modelId="{CABD64B6-A8D0-4339-90E1-3CEAB96A07EC}" type="presOf" srcId="{55EA494F-4DF5-43C5-818F-00DF080F7200}" destId="{A66BD4B1-1132-4E7C-8A4B-FA9180EB2419}" srcOrd="1" destOrd="0" presId="urn:microsoft.com/office/officeart/2005/8/layout/vProcess5"/>
    <dgm:cxn modelId="{837E5CB9-CFD3-4C2C-9491-56EBAB8DA02A}" type="presOf" srcId="{B8B74326-4FFD-44E2-BDE8-764A17F73B9C}" destId="{DE36818F-B5A0-4836-AB26-87D71CD28558}" srcOrd="1" destOrd="0" presId="urn:microsoft.com/office/officeart/2005/8/layout/vProcess5"/>
    <dgm:cxn modelId="{BBB107CC-CC50-4D1F-887F-8E884D803E52}" type="presOf" srcId="{A3F11549-2A8F-440C-9ACC-EA6C60FC5C04}" destId="{9088F678-2657-4421-8D8D-FF3FC6C2C2B4}" srcOrd="1" destOrd="0" presId="urn:microsoft.com/office/officeart/2005/8/layout/vProcess5"/>
    <dgm:cxn modelId="{BB53A1CC-DFA9-4B1F-95BB-B80407839ACD}" type="presOf" srcId="{8854E3D4-BFB1-443E-A3BB-4E38D2696728}" destId="{B871EFA5-859A-4CDE-B8E9-B49B942A385A}" srcOrd="1" destOrd="0" presId="urn:microsoft.com/office/officeart/2005/8/layout/vProcess5"/>
    <dgm:cxn modelId="{AF11D0E2-5A52-4E94-9DAC-F52FDD8CCDE3}" type="presOf" srcId="{71CFA35A-30FB-427F-83A6-A13629E1633C}" destId="{1B986932-EE2F-466A-9529-0B68BED6FC22}" srcOrd="1" destOrd="0" presId="urn:microsoft.com/office/officeart/2005/8/layout/vProcess5"/>
    <dgm:cxn modelId="{548549E5-92BD-44C5-A150-B3F35B3C1ED8}" type="presOf" srcId="{55EA494F-4DF5-43C5-818F-00DF080F7200}" destId="{277FBB6A-1294-43E7-95D3-348757B75F5E}" srcOrd="0" destOrd="0" presId="urn:microsoft.com/office/officeart/2005/8/layout/vProcess5"/>
    <dgm:cxn modelId="{A732CCEF-7A70-41FA-B04E-BC5B53B27981}" type="presOf" srcId="{8AFB9C9F-7D68-4104-B0E2-94AB66D28AF4}" destId="{266FD157-020A-4B2E-82AD-C2FF0FF43017}" srcOrd="0" destOrd="0" presId="urn:microsoft.com/office/officeart/2005/8/layout/vProcess5"/>
    <dgm:cxn modelId="{443934D5-FC74-45C4-A7D8-1565B1318EE7}" type="presParOf" srcId="{266FD157-020A-4B2E-82AD-C2FF0FF43017}" destId="{8BCECBCF-67C0-427B-B0F3-50F406F852A5}" srcOrd="0" destOrd="0" presId="urn:microsoft.com/office/officeart/2005/8/layout/vProcess5"/>
    <dgm:cxn modelId="{0F573005-DB61-4C99-970F-1DE854D30716}" type="presParOf" srcId="{266FD157-020A-4B2E-82AD-C2FF0FF43017}" destId="{947817FE-D0BD-4419-BAE8-4B32AF2A250A}" srcOrd="1" destOrd="0" presId="urn:microsoft.com/office/officeart/2005/8/layout/vProcess5"/>
    <dgm:cxn modelId="{038C8F25-CEA4-408A-A1E4-BD1675A0AE56}" type="presParOf" srcId="{266FD157-020A-4B2E-82AD-C2FF0FF43017}" destId="{DABF8D06-1FDD-42C9-A018-5D778235A26B}" srcOrd="2" destOrd="0" presId="urn:microsoft.com/office/officeart/2005/8/layout/vProcess5"/>
    <dgm:cxn modelId="{666D6F05-7058-4396-A7BA-E5560DBA7540}" type="presParOf" srcId="{266FD157-020A-4B2E-82AD-C2FF0FF43017}" destId="{F940A918-5CDD-45EB-BF90-3F115FB1F10B}" srcOrd="3" destOrd="0" presId="urn:microsoft.com/office/officeart/2005/8/layout/vProcess5"/>
    <dgm:cxn modelId="{1278F59A-CB84-4A4C-9E59-D7732894011F}" type="presParOf" srcId="{266FD157-020A-4B2E-82AD-C2FF0FF43017}" destId="{277FBB6A-1294-43E7-95D3-348757B75F5E}" srcOrd="4" destOrd="0" presId="urn:microsoft.com/office/officeart/2005/8/layout/vProcess5"/>
    <dgm:cxn modelId="{C74C3969-6987-4883-B65F-C05FBD297176}" type="presParOf" srcId="{266FD157-020A-4B2E-82AD-C2FF0FF43017}" destId="{DA0845A4-68C3-452B-B0D3-8A626E5FF70E}" srcOrd="5" destOrd="0" presId="urn:microsoft.com/office/officeart/2005/8/layout/vProcess5"/>
    <dgm:cxn modelId="{E59F9311-30D7-4F19-AA0E-8712B701186E}" type="presParOf" srcId="{266FD157-020A-4B2E-82AD-C2FF0FF43017}" destId="{F9072905-E1AF-4399-B5E1-421D8C2395C8}" srcOrd="6" destOrd="0" presId="urn:microsoft.com/office/officeart/2005/8/layout/vProcess5"/>
    <dgm:cxn modelId="{C4D5ED75-90E1-4E0A-8BC7-AC9DF4315929}" type="presParOf" srcId="{266FD157-020A-4B2E-82AD-C2FF0FF43017}" destId="{F97BEB86-1CED-4835-BEBE-203D5EC210B0}" srcOrd="7" destOrd="0" presId="urn:microsoft.com/office/officeart/2005/8/layout/vProcess5"/>
    <dgm:cxn modelId="{698AB449-E6DA-45D4-8FDC-706B2E704179}" type="presParOf" srcId="{266FD157-020A-4B2E-82AD-C2FF0FF43017}" destId="{5A44BAA1-51D5-4FA2-9D9F-0C8233B09827}" srcOrd="8" destOrd="0" presId="urn:microsoft.com/office/officeart/2005/8/layout/vProcess5"/>
    <dgm:cxn modelId="{799E80F3-DD58-400E-95BA-4A376FDAC7FA}" type="presParOf" srcId="{266FD157-020A-4B2E-82AD-C2FF0FF43017}" destId="{2E643AF8-33C1-4B15-9CF0-9B9C173D26DF}" srcOrd="9" destOrd="0" presId="urn:microsoft.com/office/officeart/2005/8/layout/vProcess5"/>
    <dgm:cxn modelId="{E6F88560-EFC1-4888-BC58-71EDFB8F152F}" type="presParOf" srcId="{266FD157-020A-4B2E-82AD-C2FF0FF43017}" destId="{B871EFA5-859A-4CDE-B8E9-B49B942A385A}" srcOrd="10" destOrd="0" presId="urn:microsoft.com/office/officeart/2005/8/layout/vProcess5"/>
    <dgm:cxn modelId="{CB2D563D-7E5D-4B2E-9725-C80DB1C934EE}" type="presParOf" srcId="{266FD157-020A-4B2E-82AD-C2FF0FF43017}" destId="{1B986932-EE2F-466A-9529-0B68BED6FC22}" srcOrd="11" destOrd="0" presId="urn:microsoft.com/office/officeart/2005/8/layout/vProcess5"/>
    <dgm:cxn modelId="{7CFF2370-EFDF-45FB-800F-5DBEFC234A83}" type="presParOf" srcId="{266FD157-020A-4B2E-82AD-C2FF0FF43017}" destId="{9088F678-2657-4421-8D8D-FF3FC6C2C2B4}" srcOrd="12" destOrd="0" presId="urn:microsoft.com/office/officeart/2005/8/layout/vProcess5"/>
    <dgm:cxn modelId="{FE5DCE5F-C867-4D47-8F2E-60511B10E6D4}" type="presParOf" srcId="{266FD157-020A-4B2E-82AD-C2FF0FF43017}" destId="{A66BD4B1-1132-4E7C-8A4B-FA9180EB2419}" srcOrd="13" destOrd="0" presId="urn:microsoft.com/office/officeart/2005/8/layout/vProcess5"/>
    <dgm:cxn modelId="{A3D1E0E6-E656-4A65-B729-AD3E7E18C2D5}" type="presParOf" srcId="{266FD157-020A-4B2E-82AD-C2FF0FF43017}" destId="{DE36818F-B5A0-4836-AB26-87D71CD2855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E3817F-7F86-44B4-804C-189A636C13C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36B8D5-E881-413C-A36D-A8D3B947F32D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Centers for Disease Control and Prevention publish annual surveys data through a system called Behavioral Risk Factor Surveillance System.</a:t>
          </a:r>
        </a:p>
      </dgm:t>
    </dgm:pt>
    <dgm:pt modelId="{4CF408CF-CA4E-4920-8A75-4C6741099946}" type="parTrans" cxnId="{9D43703A-D3B2-4D47-BB0C-002571D7B60B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FCCE124-8C57-40F8-B7C6-466284308FBD}" type="sibTrans" cxnId="{9D43703A-D3B2-4D47-BB0C-002571D7B60B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9095F86-2495-4DF1-946D-F1CD17D01608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have taken the 2020 dataset, the data set has around 401,958 records. </a:t>
          </a:r>
        </a:p>
      </dgm:t>
    </dgm:pt>
    <dgm:pt modelId="{667BB229-AA2D-4C57-B195-A66CBFA011E2}" type="parTrans" cxnId="{3B9C4717-017E-46B2-90B9-51BD1E40E40C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AB7E3B6-4276-428A-B4B6-7282C213C3EF}" type="sibTrans" cxnId="{3B9C4717-017E-46B2-90B9-51BD1E40E40C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A593E75-25BB-45F2-9376-D663FCBA8C68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dataset includes gender, age, and clinical test of the patient related to CVD.</a:t>
          </a:r>
        </a:p>
      </dgm:t>
    </dgm:pt>
    <dgm:pt modelId="{8080E58D-33AA-45A7-BDCB-C185F0B4A69F}" type="parTrans" cxnId="{E2B296B4-0D9E-4EA1-ACEE-829A635D57B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4C08F4B-D3E0-41B5-9E22-3A05398F9BF5}" type="sibTrans" cxnId="{E2B296B4-0D9E-4EA1-ACEE-829A635D57B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BA94D1D-4FE1-4B9C-BA0C-8EF82B2D67DC}" type="pres">
      <dgm:prSet presAssocID="{9EE3817F-7F86-44B4-804C-189A636C13CE}" presName="diagram" presStyleCnt="0">
        <dgm:presLayoutVars>
          <dgm:dir/>
          <dgm:resizeHandles val="exact"/>
        </dgm:presLayoutVars>
      </dgm:prSet>
      <dgm:spPr/>
    </dgm:pt>
    <dgm:pt modelId="{580DAFDD-F11E-4AB1-86F3-75D6CE199CC0}" type="pres">
      <dgm:prSet presAssocID="{5736B8D5-E881-413C-A36D-A8D3B947F32D}" presName="node" presStyleLbl="node1" presStyleIdx="0" presStyleCnt="3" custScaleX="64978" custScaleY="61216" custLinFactNeighborX="2389">
        <dgm:presLayoutVars>
          <dgm:bulletEnabled val="1"/>
        </dgm:presLayoutVars>
      </dgm:prSet>
      <dgm:spPr/>
    </dgm:pt>
    <dgm:pt modelId="{ECEB62D4-6F90-4B34-A928-C46EBEDED68C}" type="pres">
      <dgm:prSet presAssocID="{FFCCE124-8C57-40F8-B7C6-466284308FBD}" presName="sibTrans" presStyleLbl="sibTrans2D1" presStyleIdx="0" presStyleCnt="2" custScaleX="162025" custScaleY="77231" custLinFactNeighborX="3962"/>
      <dgm:spPr/>
    </dgm:pt>
    <dgm:pt modelId="{CA85EEAB-C362-4BD2-89F3-DFF67CD639A6}" type="pres">
      <dgm:prSet presAssocID="{FFCCE124-8C57-40F8-B7C6-466284308FBD}" presName="connectorText" presStyleLbl="sibTrans2D1" presStyleIdx="0" presStyleCnt="2"/>
      <dgm:spPr/>
    </dgm:pt>
    <dgm:pt modelId="{7EB2062E-F106-474B-9776-B74EA148BB07}" type="pres">
      <dgm:prSet presAssocID="{19095F86-2495-4DF1-946D-F1CD17D01608}" presName="node" presStyleLbl="node1" presStyleIdx="1" presStyleCnt="3" custScaleX="52815" custScaleY="55699" custLinFactNeighborX="-1737">
        <dgm:presLayoutVars>
          <dgm:bulletEnabled val="1"/>
        </dgm:presLayoutVars>
      </dgm:prSet>
      <dgm:spPr/>
    </dgm:pt>
    <dgm:pt modelId="{AB04544E-7FB8-41C7-858B-057A25D984C9}" type="pres">
      <dgm:prSet presAssocID="{DAB7E3B6-4276-428A-B4B6-7282C213C3EF}" presName="sibTrans" presStyleLbl="sibTrans2D1" presStyleIdx="1" presStyleCnt="2" custScaleX="132985" custScaleY="74068" custLinFactNeighborX="6039" custLinFactNeighborY="1976"/>
      <dgm:spPr/>
    </dgm:pt>
    <dgm:pt modelId="{5F949905-3062-4B16-96D1-5193163B31D5}" type="pres">
      <dgm:prSet presAssocID="{DAB7E3B6-4276-428A-B4B6-7282C213C3EF}" presName="connectorText" presStyleLbl="sibTrans2D1" presStyleIdx="1" presStyleCnt="2"/>
      <dgm:spPr/>
    </dgm:pt>
    <dgm:pt modelId="{EE30920D-DF71-4A94-B6B8-B68244F8C6C9}" type="pres">
      <dgm:prSet presAssocID="{7A593E75-25BB-45F2-9376-D663FCBA8C68}" presName="node" presStyleLbl="node1" presStyleIdx="2" presStyleCnt="3" custScaleX="51304" custScaleY="54921" custLinFactNeighborX="-4503" custLinFactNeighborY="2572">
        <dgm:presLayoutVars>
          <dgm:bulletEnabled val="1"/>
        </dgm:presLayoutVars>
      </dgm:prSet>
      <dgm:spPr/>
    </dgm:pt>
  </dgm:ptLst>
  <dgm:cxnLst>
    <dgm:cxn modelId="{8C93DA10-B388-4A0E-81F8-7CC4AE710EDD}" type="presOf" srcId="{FFCCE124-8C57-40F8-B7C6-466284308FBD}" destId="{ECEB62D4-6F90-4B34-A928-C46EBEDED68C}" srcOrd="0" destOrd="0" presId="urn:microsoft.com/office/officeart/2005/8/layout/process5"/>
    <dgm:cxn modelId="{7CD62F16-695C-4DB8-8C14-485D1CDC0606}" type="presOf" srcId="{FFCCE124-8C57-40F8-B7C6-466284308FBD}" destId="{CA85EEAB-C362-4BD2-89F3-DFF67CD639A6}" srcOrd="1" destOrd="0" presId="urn:microsoft.com/office/officeart/2005/8/layout/process5"/>
    <dgm:cxn modelId="{3B9C4717-017E-46B2-90B9-51BD1E40E40C}" srcId="{9EE3817F-7F86-44B4-804C-189A636C13CE}" destId="{19095F86-2495-4DF1-946D-F1CD17D01608}" srcOrd="1" destOrd="0" parTransId="{667BB229-AA2D-4C57-B195-A66CBFA011E2}" sibTransId="{DAB7E3B6-4276-428A-B4B6-7282C213C3EF}"/>
    <dgm:cxn modelId="{E134571D-0121-4C79-8927-1084DC205DF0}" type="presOf" srcId="{7A593E75-25BB-45F2-9376-D663FCBA8C68}" destId="{EE30920D-DF71-4A94-B6B8-B68244F8C6C9}" srcOrd="0" destOrd="0" presId="urn:microsoft.com/office/officeart/2005/8/layout/process5"/>
    <dgm:cxn modelId="{9D43703A-D3B2-4D47-BB0C-002571D7B60B}" srcId="{9EE3817F-7F86-44B4-804C-189A636C13CE}" destId="{5736B8D5-E881-413C-A36D-A8D3B947F32D}" srcOrd="0" destOrd="0" parTransId="{4CF408CF-CA4E-4920-8A75-4C6741099946}" sibTransId="{FFCCE124-8C57-40F8-B7C6-466284308FBD}"/>
    <dgm:cxn modelId="{E31FB265-2065-49D9-A857-E6DBC9140E72}" type="presOf" srcId="{DAB7E3B6-4276-428A-B4B6-7282C213C3EF}" destId="{AB04544E-7FB8-41C7-858B-057A25D984C9}" srcOrd="0" destOrd="0" presId="urn:microsoft.com/office/officeart/2005/8/layout/process5"/>
    <dgm:cxn modelId="{AF05B66A-8989-491E-9A3F-6E9219476129}" type="presOf" srcId="{DAB7E3B6-4276-428A-B4B6-7282C213C3EF}" destId="{5F949905-3062-4B16-96D1-5193163B31D5}" srcOrd="1" destOrd="0" presId="urn:microsoft.com/office/officeart/2005/8/layout/process5"/>
    <dgm:cxn modelId="{8D64DD9A-5C4D-427A-8683-3EEC258471D8}" type="presOf" srcId="{9EE3817F-7F86-44B4-804C-189A636C13CE}" destId="{9BA94D1D-4FE1-4B9C-BA0C-8EF82B2D67DC}" srcOrd="0" destOrd="0" presId="urn:microsoft.com/office/officeart/2005/8/layout/process5"/>
    <dgm:cxn modelId="{13EAC5A5-D494-42BC-B4D4-5D400EC22CCB}" type="presOf" srcId="{19095F86-2495-4DF1-946D-F1CD17D01608}" destId="{7EB2062E-F106-474B-9776-B74EA148BB07}" srcOrd="0" destOrd="0" presId="urn:microsoft.com/office/officeart/2005/8/layout/process5"/>
    <dgm:cxn modelId="{B7D5DFAF-06E8-47E9-BB20-E2341CDB9C5E}" type="presOf" srcId="{5736B8D5-E881-413C-A36D-A8D3B947F32D}" destId="{580DAFDD-F11E-4AB1-86F3-75D6CE199CC0}" srcOrd="0" destOrd="0" presId="urn:microsoft.com/office/officeart/2005/8/layout/process5"/>
    <dgm:cxn modelId="{E2B296B4-0D9E-4EA1-ACEE-829A635D57B6}" srcId="{9EE3817F-7F86-44B4-804C-189A636C13CE}" destId="{7A593E75-25BB-45F2-9376-D663FCBA8C68}" srcOrd="2" destOrd="0" parTransId="{8080E58D-33AA-45A7-BDCB-C185F0B4A69F}" sibTransId="{44C08F4B-D3E0-41B5-9E22-3A05398F9BF5}"/>
    <dgm:cxn modelId="{D5DED429-FFF9-42AF-8B08-9F8787C846B7}" type="presParOf" srcId="{9BA94D1D-4FE1-4B9C-BA0C-8EF82B2D67DC}" destId="{580DAFDD-F11E-4AB1-86F3-75D6CE199CC0}" srcOrd="0" destOrd="0" presId="urn:microsoft.com/office/officeart/2005/8/layout/process5"/>
    <dgm:cxn modelId="{0B245173-7A4A-4132-895D-F9BA716B8509}" type="presParOf" srcId="{9BA94D1D-4FE1-4B9C-BA0C-8EF82B2D67DC}" destId="{ECEB62D4-6F90-4B34-A928-C46EBEDED68C}" srcOrd="1" destOrd="0" presId="urn:microsoft.com/office/officeart/2005/8/layout/process5"/>
    <dgm:cxn modelId="{CDFCF466-14E1-4CB0-8A25-75459634EA14}" type="presParOf" srcId="{ECEB62D4-6F90-4B34-A928-C46EBEDED68C}" destId="{CA85EEAB-C362-4BD2-89F3-DFF67CD639A6}" srcOrd="0" destOrd="0" presId="urn:microsoft.com/office/officeart/2005/8/layout/process5"/>
    <dgm:cxn modelId="{F9555113-40E4-4EE4-BDCD-95EA62A8FFF4}" type="presParOf" srcId="{9BA94D1D-4FE1-4B9C-BA0C-8EF82B2D67DC}" destId="{7EB2062E-F106-474B-9776-B74EA148BB07}" srcOrd="2" destOrd="0" presId="urn:microsoft.com/office/officeart/2005/8/layout/process5"/>
    <dgm:cxn modelId="{A5EBD0AE-05F7-40E2-9F7E-7D4935492AC0}" type="presParOf" srcId="{9BA94D1D-4FE1-4B9C-BA0C-8EF82B2D67DC}" destId="{AB04544E-7FB8-41C7-858B-057A25D984C9}" srcOrd="3" destOrd="0" presId="urn:microsoft.com/office/officeart/2005/8/layout/process5"/>
    <dgm:cxn modelId="{CA2DCB39-58F8-46E6-A256-AD9019C3298F}" type="presParOf" srcId="{AB04544E-7FB8-41C7-858B-057A25D984C9}" destId="{5F949905-3062-4B16-96D1-5193163B31D5}" srcOrd="0" destOrd="0" presId="urn:microsoft.com/office/officeart/2005/8/layout/process5"/>
    <dgm:cxn modelId="{16AC32E9-200F-46EA-83D5-7A67683C3907}" type="presParOf" srcId="{9BA94D1D-4FE1-4B9C-BA0C-8EF82B2D67DC}" destId="{EE30920D-DF71-4A94-B6B8-B68244F8C6C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C946B7-9AE8-4A20-A038-823932CCD4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7F2-E819-495F-8804-203A585BAC28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Two categories of Risk Factors</a:t>
          </a:r>
        </a:p>
      </dgm:t>
    </dgm:pt>
    <dgm:pt modelId="{78BFB25D-02D5-4F31-9083-859E1F663B91}" type="parTrans" cxnId="{9B36C7C2-79A3-4B2A-8406-5F7088F3F05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D702A79-2053-4132-B200-DB721F4123B8}" type="sibTrans" cxnId="{9B36C7C2-79A3-4B2A-8406-5F7088F3F05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2397201-3180-4EFA-89FF-D440E83DA141}">
      <dgm:prSet custT="1"/>
      <dgm:spPr>
        <a:solidFill>
          <a:srgbClr val="FFC000"/>
        </a:solidFill>
        <a:ln w="25400" cap="flat" cmpd="sng" algn="ctr">
          <a:solidFill>
            <a:srgbClr val="000000"/>
          </a:solidFill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Major Risk Factors: It has been proven to increase your risk of heart disease.</a:t>
          </a:r>
        </a:p>
      </dgm:t>
    </dgm:pt>
    <dgm:pt modelId="{DB22F63B-EB16-4D71-B2F2-05CFFD86A226}" type="parTrans" cxnId="{8A7C935D-1445-4694-BFA0-312352D0E561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8F545D5-76CF-4601-BAE7-2CDB54AFBD4F}" type="sibTrans" cxnId="{8A7C935D-1445-4694-BFA0-312352D0E561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E18DE19-E24C-425D-B27F-A78719664F7E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Contributing Risk Factor: It can lead to an increase in the risk of heart disease.</a:t>
          </a:r>
        </a:p>
      </dgm:t>
    </dgm:pt>
    <dgm:pt modelId="{84B4EEE9-01EF-4B66-BD21-409C9EA89DEB}" type="parTrans" cxnId="{56201727-E994-4373-904B-AE2B14F8FF6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A34F306-05C9-4F32-B009-D04D5DDD2C29}" type="sibTrans" cxnId="{56201727-E994-4373-904B-AE2B14F8FF6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3B59E49-19F7-EF4C-9885-6DC432BF4070}">
      <dgm:prSet custT="1"/>
      <dgm:spPr>
        <a:solidFill>
          <a:srgbClr val="FFC000"/>
        </a:solidFill>
        <a:ln w="25400" cap="flat" cmpd="sng" algn="ctr">
          <a:solidFill>
            <a:srgbClr val="000000"/>
          </a:solidFill>
          <a:prstDash val="solid"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Major Risk Factors are High Blood Pressure, Diabetes, Obesity and Overweight, Smoking, Physical Inactivity, Gender, Heredity, etc. </a:t>
          </a:r>
        </a:p>
      </dgm:t>
    </dgm:pt>
    <dgm:pt modelId="{3757BF9F-B193-F548-B10F-32C1B4073191}" type="parTrans" cxnId="{7D824A18-68F3-0A4B-83C4-D3872DD0C17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79E5E8D-C78D-6549-8E2A-70B2B3E6CD39}" type="sibTrans" cxnId="{7D824A18-68F3-0A4B-83C4-D3872DD0C17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C6EF1FC-37D4-B44E-A975-846FF24B494B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Contributing Risk Factors are Stress, Sex hormones, Birth Control Pills, Alcohol</a:t>
          </a:r>
        </a:p>
      </dgm:t>
    </dgm:pt>
    <dgm:pt modelId="{C90566E9-D200-0A42-867F-81993520E448}" type="parTrans" cxnId="{A4EFF74A-A0E5-9D40-A17B-4B88122BE29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3FAEED-C4A1-8944-AF9B-11A6FD726BE2}" type="sibTrans" cxnId="{A4EFF74A-A0E5-9D40-A17B-4B88122BE29A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222E1BE-F770-41E4-BAC2-0CAF09CBF96E}" type="pres">
      <dgm:prSet presAssocID="{61C946B7-9AE8-4A20-A038-823932CCD45D}" presName="linear" presStyleCnt="0">
        <dgm:presLayoutVars>
          <dgm:animLvl val="lvl"/>
          <dgm:resizeHandles val="exact"/>
        </dgm:presLayoutVars>
      </dgm:prSet>
      <dgm:spPr/>
    </dgm:pt>
    <dgm:pt modelId="{3B66D52A-7651-47DD-8870-4AC649FB3410}" type="pres">
      <dgm:prSet presAssocID="{4F57F7F2-E819-495F-8804-203A585BAC28}" presName="parentText" presStyleLbl="node1" presStyleIdx="0" presStyleCnt="5" custScaleX="94109" custScaleY="42398" custLinFactY="-7614" custLinFactNeighborX="39" custLinFactNeighborY="-100000">
        <dgm:presLayoutVars>
          <dgm:chMax val="0"/>
          <dgm:bulletEnabled val="1"/>
        </dgm:presLayoutVars>
      </dgm:prSet>
      <dgm:spPr/>
    </dgm:pt>
    <dgm:pt modelId="{B0E0BA61-2DA7-4FC5-9102-8D8CD163F4B0}" type="pres">
      <dgm:prSet presAssocID="{CD702A79-2053-4132-B200-DB721F4123B8}" presName="spacer" presStyleCnt="0"/>
      <dgm:spPr/>
    </dgm:pt>
    <dgm:pt modelId="{07142E08-9B83-4ACE-8DAC-E55292F54023}" type="pres">
      <dgm:prSet presAssocID="{62397201-3180-4EFA-89FF-D440E83DA141}" presName="parentText" presStyleLbl="node1" presStyleIdx="1" presStyleCnt="5" custScaleX="94863" custScaleY="54981" custLinFactY="-6778" custLinFactNeighborX="388" custLinFactNeighborY="-100000">
        <dgm:presLayoutVars>
          <dgm:chMax val="0"/>
          <dgm:bulletEnabled val="1"/>
        </dgm:presLayoutVars>
      </dgm:prSet>
      <dgm:spPr>
        <a:xfrm>
          <a:off x="0" y="667600"/>
          <a:ext cx="7168718" cy="973440"/>
        </a:xfrm>
        <a:prstGeom prst="roundRect">
          <a:avLst/>
        </a:prstGeom>
      </dgm:spPr>
    </dgm:pt>
    <dgm:pt modelId="{3955C303-FBC2-4919-91E2-DA1B9D994BCE}" type="pres">
      <dgm:prSet presAssocID="{08F545D5-76CF-4601-BAE7-2CDB54AFBD4F}" presName="spacer" presStyleCnt="0"/>
      <dgm:spPr/>
    </dgm:pt>
    <dgm:pt modelId="{7E7B0018-02B7-4049-BE52-AC541476D976}" type="pres">
      <dgm:prSet presAssocID="{6E18DE19-E24C-425D-B27F-A78719664F7E}" presName="parentText" presStyleLbl="node1" presStyleIdx="2" presStyleCnt="5" custScaleX="94964" custScaleY="44634" custLinFactY="28567" custLinFactNeighborX="338" custLinFactNeighborY="100000">
        <dgm:presLayoutVars>
          <dgm:chMax val="0"/>
          <dgm:bulletEnabled val="1"/>
        </dgm:presLayoutVars>
      </dgm:prSet>
      <dgm:spPr/>
    </dgm:pt>
    <dgm:pt modelId="{8D4E9B54-27F6-47F7-8DB9-39DAC0A071F1}" type="pres">
      <dgm:prSet presAssocID="{2A34F306-05C9-4F32-B009-D04D5DDD2C29}" presName="spacer" presStyleCnt="0"/>
      <dgm:spPr/>
    </dgm:pt>
    <dgm:pt modelId="{7C90A3E1-3E44-0D41-97D9-9A7183ED0D6B}" type="pres">
      <dgm:prSet presAssocID="{E3B59E49-19F7-EF4C-9885-6DC432BF4070}" presName="parentText" presStyleLbl="node1" presStyleIdx="3" presStyleCnt="5" custScaleX="95047" custScaleY="57826" custLinFactY="-71263" custLinFactNeighborX="300" custLinFactNeighborY="-100000">
        <dgm:presLayoutVars>
          <dgm:chMax val="0"/>
          <dgm:bulletEnabled val="1"/>
        </dgm:presLayoutVars>
      </dgm:prSet>
      <dgm:spPr>
        <a:xfrm>
          <a:off x="0" y="1700516"/>
          <a:ext cx="7168718" cy="973440"/>
        </a:xfrm>
        <a:prstGeom prst="roundRect">
          <a:avLst/>
        </a:prstGeom>
      </dgm:spPr>
    </dgm:pt>
    <dgm:pt modelId="{D864CF55-321B-194D-B776-0EFC50D2348B}" type="pres">
      <dgm:prSet presAssocID="{F79E5E8D-C78D-6549-8E2A-70B2B3E6CD39}" presName="spacer" presStyleCnt="0"/>
      <dgm:spPr/>
    </dgm:pt>
    <dgm:pt modelId="{A1C8E5B8-A295-8A41-AF73-571D6B7601D0}" type="pres">
      <dgm:prSet presAssocID="{7C6EF1FC-37D4-B44E-A975-846FF24B494B}" presName="parentText" presStyleLbl="node1" presStyleIdx="4" presStyleCnt="5" custScaleX="95437" custScaleY="42268" custLinFactY="-18832" custLinFactNeighborX="753" custLinFactNeighborY="-100000">
        <dgm:presLayoutVars>
          <dgm:chMax val="0"/>
          <dgm:bulletEnabled val="1"/>
        </dgm:presLayoutVars>
      </dgm:prSet>
      <dgm:spPr/>
    </dgm:pt>
  </dgm:ptLst>
  <dgm:cxnLst>
    <dgm:cxn modelId="{7D824A18-68F3-0A4B-83C4-D3872DD0C17A}" srcId="{61C946B7-9AE8-4A20-A038-823932CCD45D}" destId="{E3B59E49-19F7-EF4C-9885-6DC432BF4070}" srcOrd="3" destOrd="0" parTransId="{3757BF9F-B193-F548-B10F-32C1B4073191}" sibTransId="{F79E5E8D-C78D-6549-8E2A-70B2B3E6CD39}"/>
    <dgm:cxn modelId="{56201727-E994-4373-904B-AE2B14F8FF66}" srcId="{61C946B7-9AE8-4A20-A038-823932CCD45D}" destId="{6E18DE19-E24C-425D-B27F-A78719664F7E}" srcOrd="2" destOrd="0" parTransId="{84B4EEE9-01EF-4B66-BD21-409C9EA89DEB}" sibTransId="{2A34F306-05C9-4F32-B009-D04D5DDD2C29}"/>
    <dgm:cxn modelId="{DD57942D-CB05-1049-BEDC-8ED58094AC13}" type="presOf" srcId="{E3B59E49-19F7-EF4C-9885-6DC432BF4070}" destId="{7C90A3E1-3E44-0D41-97D9-9A7183ED0D6B}" srcOrd="0" destOrd="0" presId="urn:microsoft.com/office/officeart/2005/8/layout/vList2"/>
    <dgm:cxn modelId="{4A07E72E-D090-47F4-9776-A48124A1D60E}" type="presOf" srcId="{62397201-3180-4EFA-89FF-D440E83DA141}" destId="{07142E08-9B83-4ACE-8DAC-E55292F54023}" srcOrd="0" destOrd="0" presId="urn:microsoft.com/office/officeart/2005/8/layout/vList2"/>
    <dgm:cxn modelId="{18819437-AC38-4BB2-A514-570A84431E44}" type="presOf" srcId="{61C946B7-9AE8-4A20-A038-823932CCD45D}" destId="{3222E1BE-F770-41E4-BAC2-0CAF09CBF96E}" srcOrd="0" destOrd="0" presId="urn:microsoft.com/office/officeart/2005/8/layout/vList2"/>
    <dgm:cxn modelId="{A4EFF74A-A0E5-9D40-A17B-4B88122BE29A}" srcId="{61C946B7-9AE8-4A20-A038-823932CCD45D}" destId="{7C6EF1FC-37D4-B44E-A975-846FF24B494B}" srcOrd="4" destOrd="0" parTransId="{C90566E9-D200-0A42-867F-81993520E448}" sibTransId="{5C3FAEED-C4A1-8944-AF9B-11A6FD726BE2}"/>
    <dgm:cxn modelId="{8A7C935D-1445-4694-BFA0-312352D0E561}" srcId="{61C946B7-9AE8-4A20-A038-823932CCD45D}" destId="{62397201-3180-4EFA-89FF-D440E83DA141}" srcOrd="1" destOrd="0" parTransId="{DB22F63B-EB16-4D71-B2F2-05CFFD86A226}" sibTransId="{08F545D5-76CF-4601-BAE7-2CDB54AFBD4F}"/>
    <dgm:cxn modelId="{6DA23C9F-E8A1-4919-8BF7-7FD24D58A596}" type="presOf" srcId="{4F57F7F2-E819-495F-8804-203A585BAC28}" destId="{3B66D52A-7651-47DD-8870-4AC649FB3410}" srcOrd="0" destOrd="0" presId="urn:microsoft.com/office/officeart/2005/8/layout/vList2"/>
    <dgm:cxn modelId="{9B36C7C2-79A3-4B2A-8406-5F7088F3F05A}" srcId="{61C946B7-9AE8-4A20-A038-823932CCD45D}" destId="{4F57F7F2-E819-495F-8804-203A585BAC28}" srcOrd="0" destOrd="0" parTransId="{78BFB25D-02D5-4F31-9083-859E1F663B91}" sibTransId="{CD702A79-2053-4132-B200-DB721F4123B8}"/>
    <dgm:cxn modelId="{CC5685E2-3D0F-4EE3-90DA-935BC333847C}" type="presOf" srcId="{6E18DE19-E24C-425D-B27F-A78719664F7E}" destId="{7E7B0018-02B7-4049-BE52-AC541476D976}" srcOrd="0" destOrd="0" presId="urn:microsoft.com/office/officeart/2005/8/layout/vList2"/>
    <dgm:cxn modelId="{A0F888FC-064E-9F4C-892D-CE871169A3F5}" type="presOf" srcId="{7C6EF1FC-37D4-B44E-A975-846FF24B494B}" destId="{A1C8E5B8-A295-8A41-AF73-571D6B7601D0}" srcOrd="0" destOrd="0" presId="urn:microsoft.com/office/officeart/2005/8/layout/vList2"/>
    <dgm:cxn modelId="{473318BB-DB48-431A-9834-A25E443C6C25}" type="presParOf" srcId="{3222E1BE-F770-41E4-BAC2-0CAF09CBF96E}" destId="{3B66D52A-7651-47DD-8870-4AC649FB3410}" srcOrd="0" destOrd="0" presId="urn:microsoft.com/office/officeart/2005/8/layout/vList2"/>
    <dgm:cxn modelId="{7058A303-29C8-4507-BE5B-C6DC1E14E0AC}" type="presParOf" srcId="{3222E1BE-F770-41E4-BAC2-0CAF09CBF96E}" destId="{B0E0BA61-2DA7-4FC5-9102-8D8CD163F4B0}" srcOrd="1" destOrd="0" presId="urn:microsoft.com/office/officeart/2005/8/layout/vList2"/>
    <dgm:cxn modelId="{B9A9C459-3A72-4C70-8512-60B0485E5594}" type="presParOf" srcId="{3222E1BE-F770-41E4-BAC2-0CAF09CBF96E}" destId="{07142E08-9B83-4ACE-8DAC-E55292F54023}" srcOrd="2" destOrd="0" presId="urn:microsoft.com/office/officeart/2005/8/layout/vList2"/>
    <dgm:cxn modelId="{27516D6D-2B15-45FA-A85C-7D406A405EC4}" type="presParOf" srcId="{3222E1BE-F770-41E4-BAC2-0CAF09CBF96E}" destId="{3955C303-FBC2-4919-91E2-DA1B9D994BCE}" srcOrd="3" destOrd="0" presId="urn:microsoft.com/office/officeart/2005/8/layout/vList2"/>
    <dgm:cxn modelId="{CA32BE37-5FFF-48C0-85F3-2C84FF4722C1}" type="presParOf" srcId="{3222E1BE-F770-41E4-BAC2-0CAF09CBF96E}" destId="{7E7B0018-02B7-4049-BE52-AC541476D976}" srcOrd="4" destOrd="0" presId="urn:microsoft.com/office/officeart/2005/8/layout/vList2"/>
    <dgm:cxn modelId="{DE3A468D-8F8C-4C77-BEAE-1AA441D2BB84}" type="presParOf" srcId="{3222E1BE-F770-41E4-BAC2-0CAF09CBF96E}" destId="{8D4E9B54-27F6-47F7-8DB9-39DAC0A071F1}" srcOrd="5" destOrd="0" presId="urn:microsoft.com/office/officeart/2005/8/layout/vList2"/>
    <dgm:cxn modelId="{FF694537-E679-C644-B347-BB1FA2B202AB}" type="presParOf" srcId="{3222E1BE-F770-41E4-BAC2-0CAF09CBF96E}" destId="{7C90A3E1-3E44-0D41-97D9-9A7183ED0D6B}" srcOrd="6" destOrd="0" presId="urn:microsoft.com/office/officeart/2005/8/layout/vList2"/>
    <dgm:cxn modelId="{71D350A2-200D-1544-B850-41B5AE11EE95}" type="presParOf" srcId="{3222E1BE-F770-41E4-BAC2-0CAF09CBF96E}" destId="{D864CF55-321B-194D-B776-0EFC50D2348B}" srcOrd="7" destOrd="0" presId="urn:microsoft.com/office/officeart/2005/8/layout/vList2"/>
    <dgm:cxn modelId="{29FB7A73-36F7-B84C-8C09-6EE58DF7B735}" type="presParOf" srcId="{3222E1BE-F770-41E4-BAC2-0CAF09CBF96E}" destId="{A1C8E5B8-A295-8A41-AF73-571D6B7601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EA5779-A9AF-4FC0-A89C-99120086FF36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CED586A-6CFD-4016-AB07-6625931C848B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Diabetes -&gt; DIABETE4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8094B3D-5D2D-4697-9050-0FA6453AFC1D}" type="parTrans" cxnId="{2D782953-2FDD-4A1C-BA29-346E8CD7DA87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CF8A9FF-D338-447F-BFD7-255196E3055F}" type="sibTrans" cxnId="{2D782953-2FDD-4A1C-BA29-346E8CD7DA87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A8EBED7-2A98-4C82-B317-2F91C1BF0DC1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Obesity and Overweight -&gt; _RFBMI5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00AAA6D-7CB2-4103-BE16-8A64EFA8821D}" type="parTrans" cxnId="{895AAAB7-8EC1-4EAC-9236-718857BD250D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AFA3989-C49E-459C-8B6A-5B7B315E949B}" type="sibTrans" cxnId="{895AAAB7-8EC1-4EAC-9236-718857BD250D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10B00F0-BE43-45D9-B8DD-C4133233A589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Smoking -&gt; _SMOKER3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8536CB7-726E-4672-9AEC-A6FCF700CC30}" type="parTrans" cxnId="{B98658E9-C4B4-4EFE-B7C9-EBCE1634DDB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29F6EE7-016F-4A2C-AB8E-D90A8AF47D9C}" type="sibTrans" cxnId="{B98658E9-C4B4-4EFE-B7C9-EBCE1634DDB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966BE95-4E84-4ECC-9686-E1040724F6B0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Physical Inactivity -&gt; _TOTINDA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5D2D8B4-79C4-46AE-B9A7-B154F2F7B2D5}" type="parTrans" cxnId="{B37063C2-137E-4E70-97CC-47A124720AFE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86773AA-E6D0-4A66-899C-C89EA1A110F3}" type="sibTrans" cxnId="{B37063C2-137E-4E70-97CC-47A124720AFE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0070312-2114-492B-9E1D-4768FDCE7BDF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Gender -&gt; SEXVAR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9F5530A-CD29-4B22-81A7-62C2C27F1F9F}" type="parTrans" cxnId="{F0E829A8-460C-424B-917A-CAD3393EA28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24905B8-AE9E-4FC2-BF55-EBD17249BBE1}" type="sibTrans" cxnId="{F0E829A8-460C-424B-917A-CAD3393EA286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0FEBFAA-5155-4B02-B8E4-719B1B02E7A5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Heredity -&gt; _IMPRACE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34627F1-746A-47B4-8808-0525ECB95AE8}" type="parTrans" cxnId="{7284D37C-7BB5-4CCF-A3AC-04A786B0F110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CC193E5-38E3-4A1A-8E7A-1C5B6D04E05E}" type="sibTrans" cxnId="{7284D37C-7BB5-4CCF-A3AC-04A786B0F110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AF3527D-3355-4CC2-95E6-28F43FB9C533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-&gt; _AGE65YR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55F05FC-F087-43C6-AE72-D5ABC21CCC41}" type="parTrans" cxnId="{51FC4DF4-FFBC-4ACF-BBA3-6DA83BD77A52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9E3959D-D917-403D-B986-BAFB41C00053}" type="sibTrans" cxnId="{51FC4DF4-FFBC-4ACF-BBA3-6DA83BD77A52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E600D1E-89A4-4968-8772-2B5CF9A9AC1A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Alcohol -&gt; DRNKANY5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80F994C-4FB0-42D7-9F7A-D59B47D0AC9C}" type="parTrans" cxnId="{2451DEBE-BE16-4F2C-90DF-1B732CE01CBD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5815B00-269E-4D22-AFA9-831158BAB05B}" type="sibTrans" cxnId="{2451DEBE-BE16-4F2C-90DF-1B732CE01CBD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47CA972-8F19-4C85-B86E-2F931C112AE9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Coronary Heart Disease -&gt; CVDCRHD4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E8E8295-9FA7-4C7F-A276-4F17AC339A96}" type="parTrans" cxnId="{9FA8E5A7-F50A-4478-834F-7E9A387B89B9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770B487-A4BE-40DC-ABA3-85F857E99D2C}" type="sibTrans" cxnId="{9FA8E5A7-F50A-4478-834F-7E9A387B89B9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A563096-7ACB-4BB9-92C7-F04F7B8B5FB5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Stroke -&gt; CVDSTRK3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F2D39F9-F754-4604-854D-104B93DE147D}" type="parTrans" cxnId="{3E614653-5F2E-49C5-92C9-C152AC9C1412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1C45F31-1AB7-43C7-890E-B02CF03D1B65}" type="sibTrans" cxnId="{3E614653-5F2E-49C5-92C9-C152AC9C1412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F0E434D-2AF1-4BDE-B936-41213E7DD2AA}">
      <dgm:prSet custT="1"/>
      <dgm:spPr/>
      <dgm:t>
        <a:bodyPr/>
        <a:lstStyle/>
        <a:p>
          <a:r>
            <a:rPr lang="en-US" sz="1200" b="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Heart Attack -&gt; CVDINFR4</a:t>
          </a:r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4580CFD-EE81-4C8B-985B-8CC496E64FC4}" type="parTrans" cxnId="{F12405D8-DDED-4B69-A508-93EA991494B1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8463F98-29FF-489B-A33C-082CDB134A58}" type="sibTrans" cxnId="{F12405D8-DDED-4B69-A508-93EA991494B1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00F5811-4FB7-415C-B076-7C706DCFFF1D}" type="pres">
      <dgm:prSet presAssocID="{52EA5779-A9AF-4FC0-A89C-99120086FF36}" presName="linear" presStyleCnt="0">
        <dgm:presLayoutVars>
          <dgm:animLvl val="lvl"/>
          <dgm:resizeHandles val="exact"/>
        </dgm:presLayoutVars>
      </dgm:prSet>
      <dgm:spPr/>
    </dgm:pt>
    <dgm:pt modelId="{FC5984D8-BD68-4D66-AF9E-F0C0FE62AEB2}" type="pres">
      <dgm:prSet presAssocID="{5CED586A-6CFD-4016-AB07-6625931C848B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CBCB20E5-20BD-4D2B-B9D1-5C828D4EF5DC}" type="pres">
      <dgm:prSet presAssocID="{4CF8A9FF-D338-447F-BFD7-255196E3055F}" presName="spacer" presStyleCnt="0"/>
      <dgm:spPr/>
    </dgm:pt>
    <dgm:pt modelId="{10C6CE55-CF7C-4BFE-A5AE-370A1838137D}" type="pres">
      <dgm:prSet presAssocID="{3A8EBED7-2A98-4C82-B317-2F91C1BF0DC1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03529F4E-3BE3-4C3F-9683-FDA6FBCDC139}" type="pres">
      <dgm:prSet presAssocID="{8AFA3989-C49E-459C-8B6A-5B7B315E949B}" presName="spacer" presStyleCnt="0"/>
      <dgm:spPr/>
    </dgm:pt>
    <dgm:pt modelId="{29D7C647-7E37-43BA-A211-0033622B5772}" type="pres">
      <dgm:prSet presAssocID="{610B00F0-BE43-45D9-B8DD-C4133233A589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D334C40B-F400-4C69-BFF3-665EA91CD5E7}" type="pres">
      <dgm:prSet presAssocID="{F29F6EE7-016F-4A2C-AB8E-D90A8AF47D9C}" presName="spacer" presStyleCnt="0"/>
      <dgm:spPr/>
    </dgm:pt>
    <dgm:pt modelId="{BD558121-30BB-4965-A2D1-B45139337C7A}" type="pres">
      <dgm:prSet presAssocID="{2966BE95-4E84-4ECC-9686-E1040724F6B0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1B93E196-97C6-4626-8BE9-0590A46772FD}" type="pres">
      <dgm:prSet presAssocID="{986773AA-E6D0-4A66-899C-C89EA1A110F3}" presName="spacer" presStyleCnt="0"/>
      <dgm:spPr/>
    </dgm:pt>
    <dgm:pt modelId="{6A8BFB3E-1554-422C-9B42-17CD69D4136F}" type="pres">
      <dgm:prSet presAssocID="{80070312-2114-492B-9E1D-4768FDCE7BDF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DA56F9F5-A4D0-418A-B214-65B51745725D}" type="pres">
      <dgm:prSet presAssocID="{924905B8-AE9E-4FC2-BF55-EBD17249BBE1}" presName="spacer" presStyleCnt="0"/>
      <dgm:spPr/>
    </dgm:pt>
    <dgm:pt modelId="{B3CFD065-26DE-4795-AC48-72FCBDBFAB12}" type="pres">
      <dgm:prSet presAssocID="{50FEBFAA-5155-4B02-B8E4-719B1B02E7A5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373EB8C6-51C6-4F61-84FB-0140BCA7381B}" type="pres">
      <dgm:prSet presAssocID="{0CC193E5-38E3-4A1A-8E7A-1C5B6D04E05E}" presName="spacer" presStyleCnt="0"/>
      <dgm:spPr/>
    </dgm:pt>
    <dgm:pt modelId="{D5B1DB77-9348-431B-BCF1-38BBB846887D}" type="pres">
      <dgm:prSet presAssocID="{2AF3527D-3355-4CC2-95E6-28F43FB9C53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E01DD673-F2E2-495A-9F70-135B2AB20621}" type="pres">
      <dgm:prSet presAssocID="{49E3959D-D917-403D-B986-BAFB41C00053}" presName="spacer" presStyleCnt="0"/>
      <dgm:spPr/>
    </dgm:pt>
    <dgm:pt modelId="{1EE9EF3E-56D5-4563-ABAF-4D27C71DA334}" type="pres">
      <dgm:prSet presAssocID="{9E600D1E-89A4-4968-8772-2B5CF9A9AC1A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3BB377C-6970-4514-AD2C-137C4018B30D}" type="pres">
      <dgm:prSet presAssocID="{B5815B00-269E-4D22-AFA9-831158BAB05B}" presName="spacer" presStyleCnt="0"/>
      <dgm:spPr/>
    </dgm:pt>
    <dgm:pt modelId="{F1406D73-6594-4667-AC98-16F7CCC2D882}" type="pres">
      <dgm:prSet presAssocID="{C47CA972-8F19-4C85-B86E-2F931C112AE9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5262A852-E02E-42FD-8B1E-B235765601AF}" type="pres">
      <dgm:prSet presAssocID="{8770B487-A4BE-40DC-ABA3-85F857E99D2C}" presName="spacer" presStyleCnt="0"/>
      <dgm:spPr/>
    </dgm:pt>
    <dgm:pt modelId="{A07CF8C0-8EA4-436C-A63B-A2C4D0914D00}" type="pres">
      <dgm:prSet presAssocID="{9A563096-7ACB-4BB9-92C7-F04F7B8B5FB5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CC1991-85BA-44D4-BFDC-56B7C04ADEA4}" type="pres">
      <dgm:prSet presAssocID="{81C45F31-1AB7-43C7-890E-B02CF03D1B65}" presName="spacer" presStyleCnt="0"/>
      <dgm:spPr/>
    </dgm:pt>
    <dgm:pt modelId="{116C8D87-130D-4C73-A2DF-1EAC841B541E}" type="pres">
      <dgm:prSet presAssocID="{FF0E434D-2AF1-4BDE-B936-41213E7DD2AA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4DB08A00-F2D9-4BF2-B3B4-EB2579257C48}" type="presOf" srcId="{5CED586A-6CFD-4016-AB07-6625931C848B}" destId="{FC5984D8-BD68-4D66-AF9E-F0C0FE62AEB2}" srcOrd="0" destOrd="0" presId="urn:microsoft.com/office/officeart/2005/8/layout/vList2"/>
    <dgm:cxn modelId="{F2CCA027-F442-45A2-BA50-B4D663B43B8F}" type="presOf" srcId="{3A8EBED7-2A98-4C82-B317-2F91C1BF0DC1}" destId="{10C6CE55-CF7C-4BFE-A5AE-370A1838137D}" srcOrd="0" destOrd="0" presId="urn:microsoft.com/office/officeart/2005/8/layout/vList2"/>
    <dgm:cxn modelId="{CBD2263F-5118-4A61-A76F-D79EECD88218}" type="presOf" srcId="{52EA5779-A9AF-4FC0-A89C-99120086FF36}" destId="{D00F5811-4FB7-415C-B076-7C706DCFFF1D}" srcOrd="0" destOrd="0" presId="urn:microsoft.com/office/officeart/2005/8/layout/vList2"/>
    <dgm:cxn modelId="{AB6EA542-434C-4DBA-B6F8-F72ED75C4BBA}" type="presOf" srcId="{2966BE95-4E84-4ECC-9686-E1040724F6B0}" destId="{BD558121-30BB-4965-A2D1-B45139337C7A}" srcOrd="0" destOrd="0" presId="urn:microsoft.com/office/officeart/2005/8/layout/vList2"/>
    <dgm:cxn modelId="{A2E23C47-DC0B-4341-B50F-8A4C45D87881}" type="presOf" srcId="{9E600D1E-89A4-4968-8772-2B5CF9A9AC1A}" destId="{1EE9EF3E-56D5-4563-ABAF-4D27C71DA334}" srcOrd="0" destOrd="0" presId="urn:microsoft.com/office/officeart/2005/8/layout/vList2"/>
    <dgm:cxn modelId="{2D782953-2FDD-4A1C-BA29-346E8CD7DA87}" srcId="{52EA5779-A9AF-4FC0-A89C-99120086FF36}" destId="{5CED586A-6CFD-4016-AB07-6625931C848B}" srcOrd="0" destOrd="0" parTransId="{48094B3D-5D2D-4697-9050-0FA6453AFC1D}" sibTransId="{4CF8A9FF-D338-447F-BFD7-255196E3055F}"/>
    <dgm:cxn modelId="{3E614653-5F2E-49C5-92C9-C152AC9C1412}" srcId="{52EA5779-A9AF-4FC0-A89C-99120086FF36}" destId="{9A563096-7ACB-4BB9-92C7-F04F7B8B5FB5}" srcOrd="9" destOrd="0" parTransId="{FF2D39F9-F754-4604-854D-104B93DE147D}" sibTransId="{81C45F31-1AB7-43C7-890E-B02CF03D1B65}"/>
    <dgm:cxn modelId="{97554173-1EC8-4DCD-A268-D3514A1F22A8}" type="presOf" srcId="{610B00F0-BE43-45D9-B8DD-C4133233A589}" destId="{29D7C647-7E37-43BA-A211-0033622B5772}" srcOrd="0" destOrd="0" presId="urn:microsoft.com/office/officeart/2005/8/layout/vList2"/>
    <dgm:cxn modelId="{5EDC8C7B-74CA-4249-BA6F-D29B498BF8D2}" type="presOf" srcId="{9A563096-7ACB-4BB9-92C7-F04F7B8B5FB5}" destId="{A07CF8C0-8EA4-436C-A63B-A2C4D0914D00}" srcOrd="0" destOrd="0" presId="urn:microsoft.com/office/officeart/2005/8/layout/vList2"/>
    <dgm:cxn modelId="{7284D37C-7BB5-4CCF-A3AC-04A786B0F110}" srcId="{52EA5779-A9AF-4FC0-A89C-99120086FF36}" destId="{50FEBFAA-5155-4B02-B8E4-719B1B02E7A5}" srcOrd="5" destOrd="0" parTransId="{134627F1-746A-47B4-8808-0525ECB95AE8}" sibTransId="{0CC193E5-38E3-4A1A-8E7A-1C5B6D04E05E}"/>
    <dgm:cxn modelId="{1167CB7E-3982-4361-B05F-52636802F736}" type="presOf" srcId="{FF0E434D-2AF1-4BDE-B936-41213E7DD2AA}" destId="{116C8D87-130D-4C73-A2DF-1EAC841B541E}" srcOrd="0" destOrd="0" presId="urn:microsoft.com/office/officeart/2005/8/layout/vList2"/>
    <dgm:cxn modelId="{4F40E394-5305-4E11-88F6-C57843989DCD}" type="presOf" srcId="{2AF3527D-3355-4CC2-95E6-28F43FB9C533}" destId="{D5B1DB77-9348-431B-BCF1-38BBB846887D}" srcOrd="0" destOrd="0" presId="urn:microsoft.com/office/officeart/2005/8/layout/vList2"/>
    <dgm:cxn modelId="{9EA5D496-FE42-4CBE-AB9C-1D690F77A2CF}" type="presOf" srcId="{C47CA972-8F19-4C85-B86E-2F931C112AE9}" destId="{F1406D73-6594-4667-AC98-16F7CCC2D882}" srcOrd="0" destOrd="0" presId="urn:microsoft.com/office/officeart/2005/8/layout/vList2"/>
    <dgm:cxn modelId="{9FA8E5A7-F50A-4478-834F-7E9A387B89B9}" srcId="{52EA5779-A9AF-4FC0-A89C-99120086FF36}" destId="{C47CA972-8F19-4C85-B86E-2F931C112AE9}" srcOrd="8" destOrd="0" parTransId="{CE8E8295-9FA7-4C7F-A276-4F17AC339A96}" sibTransId="{8770B487-A4BE-40DC-ABA3-85F857E99D2C}"/>
    <dgm:cxn modelId="{F0E829A8-460C-424B-917A-CAD3393EA286}" srcId="{52EA5779-A9AF-4FC0-A89C-99120086FF36}" destId="{80070312-2114-492B-9E1D-4768FDCE7BDF}" srcOrd="4" destOrd="0" parTransId="{C9F5530A-CD29-4B22-81A7-62C2C27F1F9F}" sibTransId="{924905B8-AE9E-4FC2-BF55-EBD17249BBE1}"/>
    <dgm:cxn modelId="{895AAAB7-8EC1-4EAC-9236-718857BD250D}" srcId="{52EA5779-A9AF-4FC0-A89C-99120086FF36}" destId="{3A8EBED7-2A98-4C82-B317-2F91C1BF0DC1}" srcOrd="1" destOrd="0" parTransId="{F00AAA6D-7CB2-4103-BE16-8A64EFA8821D}" sibTransId="{8AFA3989-C49E-459C-8B6A-5B7B315E949B}"/>
    <dgm:cxn modelId="{3FEB29BA-6B82-4602-924F-C34DC476E835}" type="presOf" srcId="{50FEBFAA-5155-4B02-B8E4-719B1B02E7A5}" destId="{B3CFD065-26DE-4795-AC48-72FCBDBFAB12}" srcOrd="0" destOrd="0" presId="urn:microsoft.com/office/officeart/2005/8/layout/vList2"/>
    <dgm:cxn modelId="{2451DEBE-BE16-4F2C-90DF-1B732CE01CBD}" srcId="{52EA5779-A9AF-4FC0-A89C-99120086FF36}" destId="{9E600D1E-89A4-4968-8772-2B5CF9A9AC1A}" srcOrd="7" destOrd="0" parTransId="{080F994C-4FB0-42D7-9F7A-D59B47D0AC9C}" sibTransId="{B5815B00-269E-4D22-AFA9-831158BAB05B}"/>
    <dgm:cxn modelId="{B37063C2-137E-4E70-97CC-47A124720AFE}" srcId="{52EA5779-A9AF-4FC0-A89C-99120086FF36}" destId="{2966BE95-4E84-4ECC-9686-E1040724F6B0}" srcOrd="3" destOrd="0" parTransId="{C5D2D8B4-79C4-46AE-B9A7-B154F2F7B2D5}" sibTransId="{986773AA-E6D0-4A66-899C-C89EA1A110F3}"/>
    <dgm:cxn modelId="{F12405D8-DDED-4B69-A508-93EA991494B1}" srcId="{52EA5779-A9AF-4FC0-A89C-99120086FF36}" destId="{FF0E434D-2AF1-4BDE-B936-41213E7DD2AA}" srcOrd="10" destOrd="0" parTransId="{44580CFD-EE81-4C8B-985B-8CC496E64FC4}" sibTransId="{F8463F98-29FF-489B-A33C-082CDB134A58}"/>
    <dgm:cxn modelId="{6A9A04E6-F08D-4371-BBD4-5B5FDCAA4698}" type="presOf" srcId="{80070312-2114-492B-9E1D-4768FDCE7BDF}" destId="{6A8BFB3E-1554-422C-9B42-17CD69D4136F}" srcOrd="0" destOrd="0" presId="urn:microsoft.com/office/officeart/2005/8/layout/vList2"/>
    <dgm:cxn modelId="{B98658E9-C4B4-4EFE-B7C9-EBCE1634DDB6}" srcId="{52EA5779-A9AF-4FC0-A89C-99120086FF36}" destId="{610B00F0-BE43-45D9-B8DD-C4133233A589}" srcOrd="2" destOrd="0" parTransId="{08536CB7-726E-4672-9AEC-A6FCF700CC30}" sibTransId="{F29F6EE7-016F-4A2C-AB8E-D90A8AF47D9C}"/>
    <dgm:cxn modelId="{51FC4DF4-FFBC-4ACF-BBA3-6DA83BD77A52}" srcId="{52EA5779-A9AF-4FC0-A89C-99120086FF36}" destId="{2AF3527D-3355-4CC2-95E6-28F43FB9C533}" srcOrd="6" destOrd="0" parTransId="{155F05FC-F087-43C6-AE72-D5ABC21CCC41}" sibTransId="{49E3959D-D917-403D-B986-BAFB41C00053}"/>
    <dgm:cxn modelId="{29ADC17C-FF99-4BB9-AEB8-0E57941B3020}" type="presParOf" srcId="{D00F5811-4FB7-415C-B076-7C706DCFFF1D}" destId="{FC5984D8-BD68-4D66-AF9E-F0C0FE62AEB2}" srcOrd="0" destOrd="0" presId="urn:microsoft.com/office/officeart/2005/8/layout/vList2"/>
    <dgm:cxn modelId="{C0F358D7-8616-4898-BBC4-E5DB1D923AB6}" type="presParOf" srcId="{D00F5811-4FB7-415C-B076-7C706DCFFF1D}" destId="{CBCB20E5-20BD-4D2B-B9D1-5C828D4EF5DC}" srcOrd="1" destOrd="0" presId="urn:microsoft.com/office/officeart/2005/8/layout/vList2"/>
    <dgm:cxn modelId="{684A92AD-709E-4F16-BA4D-EAF8492F3933}" type="presParOf" srcId="{D00F5811-4FB7-415C-B076-7C706DCFFF1D}" destId="{10C6CE55-CF7C-4BFE-A5AE-370A1838137D}" srcOrd="2" destOrd="0" presId="urn:microsoft.com/office/officeart/2005/8/layout/vList2"/>
    <dgm:cxn modelId="{C6C0E3C5-FE89-40A5-8B46-9282B5E1C273}" type="presParOf" srcId="{D00F5811-4FB7-415C-B076-7C706DCFFF1D}" destId="{03529F4E-3BE3-4C3F-9683-FDA6FBCDC139}" srcOrd="3" destOrd="0" presId="urn:microsoft.com/office/officeart/2005/8/layout/vList2"/>
    <dgm:cxn modelId="{558E1090-8E90-4F13-B5FB-D237A85304E9}" type="presParOf" srcId="{D00F5811-4FB7-415C-B076-7C706DCFFF1D}" destId="{29D7C647-7E37-43BA-A211-0033622B5772}" srcOrd="4" destOrd="0" presId="urn:microsoft.com/office/officeart/2005/8/layout/vList2"/>
    <dgm:cxn modelId="{856C7E60-87F5-4AB5-9EBA-127AC61E6D23}" type="presParOf" srcId="{D00F5811-4FB7-415C-B076-7C706DCFFF1D}" destId="{D334C40B-F400-4C69-BFF3-665EA91CD5E7}" srcOrd="5" destOrd="0" presId="urn:microsoft.com/office/officeart/2005/8/layout/vList2"/>
    <dgm:cxn modelId="{48BB73A3-02F7-4189-B969-3E561D3D6FC5}" type="presParOf" srcId="{D00F5811-4FB7-415C-B076-7C706DCFFF1D}" destId="{BD558121-30BB-4965-A2D1-B45139337C7A}" srcOrd="6" destOrd="0" presId="urn:microsoft.com/office/officeart/2005/8/layout/vList2"/>
    <dgm:cxn modelId="{4D8C94D0-27B4-4F40-9413-0F6A4D131DC8}" type="presParOf" srcId="{D00F5811-4FB7-415C-B076-7C706DCFFF1D}" destId="{1B93E196-97C6-4626-8BE9-0590A46772FD}" srcOrd="7" destOrd="0" presId="urn:microsoft.com/office/officeart/2005/8/layout/vList2"/>
    <dgm:cxn modelId="{31C6B365-7003-46CC-AB12-A3FFC8C35D6F}" type="presParOf" srcId="{D00F5811-4FB7-415C-B076-7C706DCFFF1D}" destId="{6A8BFB3E-1554-422C-9B42-17CD69D4136F}" srcOrd="8" destOrd="0" presId="urn:microsoft.com/office/officeart/2005/8/layout/vList2"/>
    <dgm:cxn modelId="{86979238-3A03-4165-AD4B-3C2FAB54DA79}" type="presParOf" srcId="{D00F5811-4FB7-415C-B076-7C706DCFFF1D}" destId="{DA56F9F5-A4D0-418A-B214-65B51745725D}" srcOrd="9" destOrd="0" presId="urn:microsoft.com/office/officeart/2005/8/layout/vList2"/>
    <dgm:cxn modelId="{5A95DD23-C5AA-42D6-9FF0-6A06A50CC691}" type="presParOf" srcId="{D00F5811-4FB7-415C-B076-7C706DCFFF1D}" destId="{B3CFD065-26DE-4795-AC48-72FCBDBFAB12}" srcOrd="10" destOrd="0" presId="urn:microsoft.com/office/officeart/2005/8/layout/vList2"/>
    <dgm:cxn modelId="{E99ABF5D-CCB1-4A76-8E68-116790540848}" type="presParOf" srcId="{D00F5811-4FB7-415C-B076-7C706DCFFF1D}" destId="{373EB8C6-51C6-4F61-84FB-0140BCA7381B}" srcOrd="11" destOrd="0" presId="urn:microsoft.com/office/officeart/2005/8/layout/vList2"/>
    <dgm:cxn modelId="{E439B6D0-6A8E-4626-A5B6-6D381C62E9AF}" type="presParOf" srcId="{D00F5811-4FB7-415C-B076-7C706DCFFF1D}" destId="{D5B1DB77-9348-431B-BCF1-38BBB846887D}" srcOrd="12" destOrd="0" presId="urn:microsoft.com/office/officeart/2005/8/layout/vList2"/>
    <dgm:cxn modelId="{606E44C0-A723-4765-ADC5-05F6824246FA}" type="presParOf" srcId="{D00F5811-4FB7-415C-B076-7C706DCFFF1D}" destId="{E01DD673-F2E2-495A-9F70-135B2AB20621}" srcOrd="13" destOrd="0" presId="urn:microsoft.com/office/officeart/2005/8/layout/vList2"/>
    <dgm:cxn modelId="{E120AC7A-0AFC-4F56-A06E-ACE78501B6CF}" type="presParOf" srcId="{D00F5811-4FB7-415C-B076-7C706DCFFF1D}" destId="{1EE9EF3E-56D5-4563-ABAF-4D27C71DA334}" srcOrd="14" destOrd="0" presId="urn:microsoft.com/office/officeart/2005/8/layout/vList2"/>
    <dgm:cxn modelId="{A5C8ACCC-DB90-4368-81DA-AD9CF01CB753}" type="presParOf" srcId="{D00F5811-4FB7-415C-B076-7C706DCFFF1D}" destId="{D3BB377C-6970-4514-AD2C-137C4018B30D}" srcOrd="15" destOrd="0" presId="urn:microsoft.com/office/officeart/2005/8/layout/vList2"/>
    <dgm:cxn modelId="{0A8CEB3F-147E-416C-B90F-B2BE7062CE20}" type="presParOf" srcId="{D00F5811-4FB7-415C-B076-7C706DCFFF1D}" destId="{F1406D73-6594-4667-AC98-16F7CCC2D882}" srcOrd="16" destOrd="0" presId="urn:microsoft.com/office/officeart/2005/8/layout/vList2"/>
    <dgm:cxn modelId="{FF099D3E-531E-4BB7-A29E-B897BEC9DDBD}" type="presParOf" srcId="{D00F5811-4FB7-415C-B076-7C706DCFFF1D}" destId="{5262A852-E02E-42FD-8B1E-B235765601AF}" srcOrd="17" destOrd="0" presId="urn:microsoft.com/office/officeart/2005/8/layout/vList2"/>
    <dgm:cxn modelId="{E529A731-F923-443C-AA11-ECE8691F2F55}" type="presParOf" srcId="{D00F5811-4FB7-415C-B076-7C706DCFFF1D}" destId="{A07CF8C0-8EA4-436C-A63B-A2C4D0914D00}" srcOrd="18" destOrd="0" presId="urn:microsoft.com/office/officeart/2005/8/layout/vList2"/>
    <dgm:cxn modelId="{F6873D2E-37CA-43E6-9C96-1F4EAB9489DF}" type="presParOf" srcId="{D00F5811-4FB7-415C-B076-7C706DCFFF1D}" destId="{7FCC1991-85BA-44D4-BFDC-56B7C04ADEA4}" srcOrd="19" destOrd="0" presId="urn:microsoft.com/office/officeart/2005/8/layout/vList2"/>
    <dgm:cxn modelId="{6AE03932-A913-4925-916F-59A7C0149974}" type="presParOf" srcId="{D00F5811-4FB7-415C-B076-7C706DCFFF1D}" destId="{116C8D87-130D-4C73-A2DF-1EAC841B541E}" srcOrd="2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D47BA9-F74C-4DD2-897B-BB9F9D7A753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2208B-CBA3-411F-99F3-4AFAD12BE5AD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have taken target variable as a 2d vector in the data which has 3 categories in it.</a:t>
          </a:r>
        </a:p>
      </dgm:t>
    </dgm:pt>
    <dgm:pt modelId="{97DC008E-C99D-49C2-8AE2-A87E1E3F935C}" type="parTrans" cxnId="{C8E53CBB-2078-41A0-91D8-55DA297B8BFF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CAEEBBA-6355-4AC1-B698-10E81176A27D}" type="sibTrans" cxnId="{C8E53CBB-2078-41A0-91D8-55DA297B8BFF}">
      <dgm:prSet custT="1"/>
      <dgm:spPr>
        <a:solidFill>
          <a:schemeClr val="tx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D8E04B2-F866-4C4C-9C55-249120F69FC8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Our task was to find the probability of each category.</a:t>
          </a:r>
        </a:p>
      </dgm:t>
    </dgm:pt>
    <dgm:pt modelId="{863242F3-239A-469D-BE1C-35730C445BE9}" type="parTrans" cxnId="{23BA09A8-0A14-4FC7-B2B7-1CC5EE0609E7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18F686E-B2C3-45AF-9069-A03B6A055B8A}" type="sibTrans" cxnId="{23BA09A8-0A14-4FC7-B2B7-1CC5EE0609E7}">
      <dgm:prSet custT="1"/>
      <dgm:spPr>
        <a:solidFill>
          <a:schemeClr val="tx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 sz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7F3DC16-6E3F-44EF-AA3D-8A681872AA2B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created a multi layer perceptron , to find the probability using sigmoid as an activation function which gives the output between 0 and 1.</a:t>
          </a:r>
        </a:p>
      </dgm:t>
    </dgm:pt>
    <dgm:pt modelId="{0A8707CD-321A-4515-BDB2-EBF9D5CCE7D8}" type="parTrans" cxnId="{17F14C9D-AEB4-46EB-859B-2274D3F03807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1836419-6E67-4566-B5D9-87FDD0EFA0C4}" type="sibTrans" cxnId="{17F14C9D-AEB4-46EB-859B-2274D3F03807}">
      <dgm:prSet/>
      <dgm:spPr/>
      <dgm:t>
        <a:bodyPr/>
        <a:lstStyle/>
        <a:p>
          <a:endParaRPr lang="en-US" sz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18EAEDE-2A07-4F1F-A9A8-AA1E46CB17FC}" type="pres">
      <dgm:prSet presAssocID="{D3D47BA9-F74C-4DD2-897B-BB9F9D7A753B}" presName="outerComposite" presStyleCnt="0">
        <dgm:presLayoutVars>
          <dgm:chMax val="5"/>
          <dgm:dir/>
          <dgm:resizeHandles val="exact"/>
        </dgm:presLayoutVars>
      </dgm:prSet>
      <dgm:spPr/>
    </dgm:pt>
    <dgm:pt modelId="{6B8D9451-F959-450B-AFE4-A1C5633F3274}" type="pres">
      <dgm:prSet presAssocID="{D3D47BA9-F74C-4DD2-897B-BB9F9D7A753B}" presName="dummyMaxCanvas" presStyleCnt="0">
        <dgm:presLayoutVars/>
      </dgm:prSet>
      <dgm:spPr/>
    </dgm:pt>
    <dgm:pt modelId="{5447CFE4-0403-4FB2-BF87-5546ACFDDBF9}" type="pres">
      <dgm:prSet presAssocID="{D3D47BA9-F74C-4DD2-897B-BB9F9D7A753B}" presName="ThreeNodes_1" presStyleLbl="node1" presStyleIdx="0" presStyleCnt="3">
        <dgm:presLayoutVars>
          <dgm:bulletEnabled val="1"/>
        </dgm:presLayoutVars>
      </dgm:prSet>
      <dgm:spPr/>
    </dgm:pt>
    <dgm:pt modelId="{F350CADB-7767-47EB-82C1-9E130398AA94}" type="pres">
      <dgm:prSet presAssocID="{D3D47BA9-F74C-4DD2-897B-BB9F9D7A753B}" presName="ThreeNodes_2" presStyleLbl="node1" presStyleIdx="1" presStyleCnt="3">
        <dgm:presLayoutVars>
          <dgm:bulletEnabled val="1"/>
        </dgm:presLayoutVars>
      </dgm:prSet>
      <dgm:spPr/>
    </dgm:pt>
    <dgm:pt modelId="{B4578537-82AC-446F-9E90-86300AC28B6B}" type="pres">
      <dgm:prSet presAssocID="{D3D47BA9-F74C-4DD2-897B-BB9F9D7A753B}" presName="ThreeNodes_3" presStyleLbl="node1" presStyleIdx="2" presStyleCnt="3">
        <dgm:presLayoutVars>
          <dgm:bulletEnabled val="1"/>
        </dgm:presLayoutVars>
      </dgm:prSet>
      <dgm:spPr/>
    </dgm:pt>
    <dgm:pt modelId="{8F473A6E-C17E-40B3-9917-FFD545C9CFF6}" type="pres">
      <dgm:prSet presAssocID="{D3D47BA9-F74C-4DD2-897B-BB9F9D7A753B}" presName="ThreeConn_1-2" presStyleLbl="fgAccFollowNode1" presStyleIdx="0" presStyleCnt="2">
        <dgm:presLayoutVars>
          <dgm:bulletEnabled val="1"/>
        </dgm:presLayoutVars>
      </dgm:prSet>
      <dgm:spPr/>
    </dgm:pt>
    <dgm:pt modelId="{434F4B37-5C65-4B30-A493-3D33AAADC746}" type="pres">
      <dgm:prSet presAssocID="{D3D47BA9-F74C-4DD2-897B-BB9F9D7A753B}" presName="ThreeConn_2-3" presStyleLbl="fgAccFollowNode1" presStyleIdx="1" presStyleCnt="2">
        <dgm:presLayoutVars>
          <dgm:bulletEnabled val="1"/>
        </dgm:presLayoutVars>
      </dgm:prSet>
      <dgm:spPr/>
    </dgm:pt>
    <dgm:pt modelId="{A8C1AF61-3045-4881-93F9-9CA81DE2CC26}" type="pres">
      <dgm:prSet presAssocID="{D3D47BA9-F74C-4DD2-897B-BB9F9D7A753B}" presName="ThreeNodes_1_text" presStyleLbl="node1" presStyleIdx="2" presStyleCnt="3">
        <dgm:presLayoutVars>
          <dgm:bulletEnabled val="1"/>
        </dgm:presLayoutVars>
      </dgm:prSet>
      <dgm:spPr/>
    </dgm:pt>
    <dgm:pt modelId="{1E0061F2-2253-4A63-8A8B-2D03455A3F7A}" type="pres">
      <dgm:prSet presAssocID="{D3D47BA9-F74C-4DD2-897B-BB9F9D7A753B}" presName="ThreeNodes_2_text" presStyleLbl="node1" presStyleIdx="2" presStyleCnt="3">
        <dgm:presLayoutVars>
          <dgm:bulletEnabled val="1"/>
        </dgm:presLayoutVars>
      </dgm:prSet>
      <dgm:spPr/>
    </dgm:pt>
    <dgm:pt modelId="{50FA8352-B858-45A0-895C-2BFEA81242D6}" type="pres">
      <dgm:prSet presAssocID="{D3D47BA9-F74C-4DD2-897B-BB9F9D7A753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01B0A0C-4255-43C6-BD9C-136811969914}" type="presOf" srcId="{CD8E04B2-F866-4C4C-9C55-249120F69FC8}" destId="{F350CADB-7767-47EB-82C1-9E130398AA94}" srcOrd="0" destOrd="0" presId="urn:microsoft.com/office/officeart/2005/8/layout/vProcess5"/>
    <dgm:cxn modelId="{9B2FD822-43BB-41C3-BAFC-115731E59D48}" type="presOf" srcId="{97F3DC16-6E3F-44EF-AA3D-8A681872AA2B}" destId="{B4578537-82AC-446F-9E90-86300AC28B6B}" srcOrd="0" destOrd="0" presId="urn:microsoft.com/office/officeart/2005/8/layout/vProcess5"/>
    <dgm:cxn modelId="{E37CC563-2821-40E2-AA4A-3D8ACC8AA485}" type="presOf" srcId="{97F3DC16-6E3F-44EF-AA3D-8A681872AA2B}" destId="{50FA8352-B858-45A0-895C-2BFEA81242D6}" srcOrd="1" destOrd="0" presId="urn:microsoft.com/office/officeart/2005/8/layout/vProcess5"/>
    <dgm:cxn modelId="{E955368B-EB88-4BBF-915B-BCBEDD75EE23}" type="presOf" srcId="{B582208B-CBA3-411F-99F3-4AFAD12BE5AD}" destId="{A8C1AF61-3045-4881-93F9-9CA81DE2CC26}" srcOrd="1" destOrd="0" presId="urn:microsoft.com/office/officeart/2005/8/layout/vProcess5"/>
    <dgm:cxn modelId="{4357E58E-111A-4955-AFE3-090970C02633}" type="presOf" srcId="{B582208B-CBA3-411F-99F3-4AFAD12BE5AD}" destId="{5447CFE4-0403-4FB2-BF87-5546ACFDDBF9}" srcOrd="0" destOrd="0" presId="urn:microsoft.com/office/officeart/2005/8/layout/vProcess5"/>
    <dgm:cxn modelId="{17F14C9D-AEB4-46EB-859B-2274D3F03807}" srcId="{D3D47BA9-F74C-4DD2-897B-BB9F9D7A753B}" destId="{97F3DC16-6E3F-44EF-AA3D-8A681872AA2B}" srcOrd="2" destOrd="0" parTransId="{0A8707CD-321A-4515-BDB2-EBF9D5CCE7D8}" sibTransId="{31836419-6E67-4566-B5D9-87FDD0EFA0C4}"/>
    <dgm:cxn modelId="{331FC0A2-9F62-4BE5-9867-3FB49355FB98}" type="presOf" srcId="{5CAEEBBA-6355-4AC1-B698-10E81176A27D}" destId="{8F473A6E-C17E-40B3-9917-FFD545C9CFF6}" srcOrd="0" destOrd="0" presId="urn:microsoft.com/office/officeart/2005/8/layout/vProcess5"/>
    <dgm:cxn modelId="{23BA09A8-0A14-4FC7-B2B7-1CC5EE0609E7}" srcId="{D3D47BA9-F74C-4DD2-897B-BB9F9D7A753B}" destId="{CD8E04B2-F866-4C4C-9C55-249120F69FC8}" srcOrd="1" destOrd="0" parTransId="{863242F3-239A-469D-BE1C-35730C445BE9}" sibTransId="{F18F686E-B2C3-45AF-9069-A03B6A055B8A}"/>
    <dgm:cxn modelId="{C8E53CBB-2078-41A0-91D8-55DA297B8BFF}" srcId="{D3D47BA9-F74C-4DD2-897B-BB9F9D7A753B}" destId="{B582208B-CBA3-411F-99F3-4AFAD12BE5AD}" srcOrd="0" destOrd="0" parTransId="{97DC008E-C99D-49C2-8AE2-A87E1E3F935C}" sibTransId="{5CAEEBBA-6355-4AC1-B698-10E81176A27D}"/>
    <dgm:cxn modelId="{A22B9ECF-9CF0-4FFC-B875-BD487794BAE5}" type="presOf" srcId="{D3D47BA9-F74C-4DD2-897B-BB9F9D7A753B}" destId="{818EAEDE-2A07-4F1F-A9A8-AA1E46CB17FC}" srcOrd="0" destOrd="0" presId="urn:microsoft.com/office/officeart/2005/8/layout/vProcess5"/>
    <dgm:cxn modelId="{67AC61DD-02FD-453B-81CD-B71E3FBF2DD2}" type="presOf" srcId="{CD8E04B2-F866-4C4C-9C55-249120F69FC8}" destId="{1E0061F2-2253-4A63-8A8B-2D03455A3F7A}" srcOrd="1" destOrd="0" presId="urn:microsoft.com/office/officeart/2005/8/layout/vProcess5"/>
    <dgm:cxn modelId="{4CB840DF-6358-4AE7-8386-5C01F4D7CFFA}" type="presOf" srcId="{F18F686E-B2C3-45AF-9069-A03B6A055B8A}" destId="{434F4B37-5C65-4B30-A493-3D33AAADC746}" srcOrd="0" destOrd="0" presId="urn:microsoft.com/office/officeart/2005/8/layout/vProcess5"/>
    <dgm:cxn modelId="{EA242E5C-1602-4F31-82E0-12889C2538F5}" type="presParOf" srcId="{818EAEDE-2A07-4F1F-A9A8-AA1E46CB17FC}" destId="{6B8D9451-F959-450B-AFE4-A1C5633F3274}" srcOrd="0" destOrd="0" presId="urn:microsoft.com/office/officeart/2005/8/layout/vProcess5"/>
    <dgm:cxn modelId="{98CFCE31-F4DD-46E1-BBE9-E0B18E6B63F8}" type="presParOf" srcId="{818EAEDE-2A07-4F1F-A9A8-AA1E46CB17FC}" destId="{5447CFE4-0403-4FB2-BF87-5546ACFDDBF9}" srcOrd="1" destOrd="0" presId="urn:microsoft.com/office/officeart/2005/8/layout/vProcess5"/>
    <dgm:cxn modelId="{D850DE06-E944-4969-AADA-D6E1B1D930E9}" type="presParOf" srcId="{818EAEDE-2A07-4F1F-A9A8-AA1E46CB17FC}" destId="{F350CADB-7767-47EB-82C1-9E130398AA94}" srcOrd="2" destOrd="0" presId="urn:microsoft.com/office/officeart/2005/8/layout/vProcess5"/>
    <dgm:cxn modelId="{E09B3306-1E5D-4AE4-A418-25711394BB9C}" type="presParOf" srcId="{818EAEDE-2A07-4F1F-A9A8-AA1E46CB17FC}" destId="{B4578537-82AC-446F-9E90-86300AC28B6B}" srcOrd="3" destOrd="0" presId="urn:microsoft.com/office/officeart/2005/8/layout/vProcess5"/>
    <dgm:cxn modelId="{A75D9461-7D6A-464B-9BC3-6B1630483575}" type="presParOf" srcId="{818EAEDE-2A07-4F1F-A9A8-AA1E46CB17FC}" destId="{8F473A6E-C17E-40B3-9917-FFD545C9CFF6}" srcOrd="4" destOrd="0" presId="urn:microsoft.com/office/officeart/2005/8/layout/vProcess5"/>
    <dgm:cxn modelId="{0F06449D-CFAC-4D11-A6D5-0C9EE210DA6C}" type="presParOf" srcId="{818EAEDE-2A07-4F1F-A9A8-AA1E46CB17FC}" destId="{434F4B37-5C65-4B30-A493-3D33AAADC746}" srcOrd="5" destOrd="0" presId="urn:microsoft.com/office/officeart/2005/8/layout/vProcess5"/>
    <dgm:cxn modelId="{4DD22710-FEF1-46E2-9428-163F209B5459}" type="presParOf" srcId="{818EAEDE-2A07-4F1F-A9A8-AA1E46CB17FC}" destId="{A8C1AF61-3045-4881-93F9-9CA81DE2CC26}" srcOrd="6" destOrd="0" presId="urn:microsoft.com/office/officeart/2005/8/layout/vProcess5"/>
    <dgm:cxn modelId="{9E81BFD7-8F66-4366-A1FA-5E41C591C268}" type="presParOf" srcId="{818EAEDE-2A07-4F1F-A9A8-AA1E46CB17FC}" destId="{1E0061F2-2253-4A63-8A8B-2D03455A3F7A}" srcOrd="7" destOrd="0" presId="urn:microsoft.com/office/officeart/2005/8/layout/vProcess5"/>
    <dgm:cxn modelId="{DE4F454D-9FDF-4F4E-A415-CC724E6BA11F}" type="presParOf" srcId="{818EAEDE-2A07-4F1F-A9A8-AA1E46CB17FC}" destId="{50FA8352-B858-45A0-895C-2BFEA81242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817FE-D0BD-4419-BAE8-4B32AF2A250A}">
      <dsp:nvSpPr>
        <dsp:cNvPr id="0" name=""/>
        <dsp:cNvSpPr/>
      </dsp:nvSpPr>
      <dsp:spPr>
        <a:xfrm>
          <a:off x="0" y="0"/>
          <a:ext cx="4699348" cy="70413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According to  WHO the cardiovascular disease (CVD’s) are leading cause of death penalty.</a:t>
          </a:r>
        </a:p>
      </dsp:txBody>
      <dsp:txXfrm>
        <a:off x="20623" y="20623"/>
        <a:ext cx="3857144" cy="662892"/>
      </dsp:txXfrm>
    </dsp:sp>
    <dsp:sp modelId="{DABF8D06-1FDD-42C9-A018-5D778235A26B}">
      <dsp:nvSpPr>
        <dsp:cNvPr id="0" name=""/>
        <dsp:cNvSpPr/>
      </dsp:nvSpPr>
      <dsp:spPr>
        <a:xfrm>
          <a:off x="350925" y="801935"/>
          <a:ext cx="4699348" cy="70413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Around 17.9 million of people died from CVDs in 2019. Of these deaths, 85% were due to the heart attack and stroke.</a:t>
          </a:r>
        </a:p>
      </dsp:txBody>
      <dsp:txXfrm>
        <a:off x="371548" y="822558"/>
        <a:ext cx="3849486" cy="662892"/>
      </dsp:txXfrm>
    </dsp:sp>
    <dsp:sp modelId="{F940A918-5CDD-45EB-BF90-3F115FB1F10B}">
      <dsp:nvSpPr>
        <dsp:cNvPr id="0" name=""/>
        <dsp:cNvSpPr/>
      </dsp:nvSpPr>
      <dsp:spPr>
        <a:xfrm>
          <a:off x="701850" y="1603871"/>
          <a:ext cx="4699348" cy="70413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CVD’s death has been more taken place in low- and middle-income countries.</a:t>
          </a:r>
        </a:p>
      </dsp:txBody>
      <dsp:txXfrm>
        <a:off x="722473" y="1624494"/>
        <a:ext cx="3849486" cy="662892"/>
      </dsp:txXfrm>
    </dsp:sp>
    <dsp:sp modelId="{277FBB6A-1294-43E7-95D3-348757B75F5E}">
      <dsp:nvSpPr>
        <dsp:cNvPr id="0" name=""/>
        <dsp:cNvSpPr/>
      </dsp:nvSpPr>
      <dsp:spPr>
        <a:xfrm>
          <a:off x="1052776" y="2405807"/>
          <a:ext cx="4699348" cy="70413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There are some common behavioral risk factor such as tobacco use, unhealthy diet and obesity, physical inactivity and high usage of alcohol.</a:t>
          </a:r>
        </a:p>
      </dsp:txBody>
      <dsp:txXfrm>
        <a:off x="1073399" y="2426430"/>
        <a:ext cx="3849486" cy="662892"/>
      </dsp:txXfrm>
    </dsp:sp>
    <dsp:sp modelId="{DA0845A4-68C3-452B-B0D3-8A626E5FF70E}">
      <dsp:nvSpPr>
        <dsp:cNvPr id="0" name=""/>
        <dsp:cNvSpPr/>
      </dsp:nvSpPr>
      <dsp:spPr>
        <a:xfrm>
          <a:off x="1403701" y="3207743"/>
          <a:ext cx="4699348" cy="704138"/>
        </a:xfrm>
        <a:prstGeom prst="roundRect">
          <a:avLst>
            <a:gd name="adj" fmla="val 10000"/>
          </a:avLst>
        </a:prstGeom>
        <a:solidFill>
          <a:srgbClr val="FFC000"/>
        </a:solidFill>
        <a:ln w="381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It is important to detect cardiovascular diseases as early as possible so that management with counselling and medication can begin.</a:t>
          </a:r>
        </a:p>
      </dsp:txBody>
      <dsp:txXfrm>
        <a:off x="1424324" y="3228366"/>
        <a:ext cx="3849486" cy="662892"/>
      </dsp:txXfrm>
    </dsp:sp>
    <dsp:sp modelId="{F9072905-E1AF-4399-B5E1-421D8C2395C8}">
      <dsp:nvSpPr>
        <dsp:cNvPr id="0" name=""/>
        <dsp:cNvSpPr/>
      </dsp:nvSpPr>
      <dsp:spPr>
        <a:xfrm>
          <a:off x="4241658" y="514412"/>
          <a:ext cx="457690" cy="45769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344638" y="514412"/>
        <a:ext cx="251730" cy="344412"/>
      </dsp:txXfrm>
    </dsp:sp>
    <dsp:sp modelId="{F97BEB86-1CED-4835-BEBE-203D5EC210B0}">
      <dsp:nvSpPr>
        <dsp:cNvPr id="0" name=""/>
        <dsp:cNvSpPr/>
      </dsp:nvSpPr>
      <dsp:spPr>
        <a:xfrm>
          <a:off x="4592583" y="1316348"/>
          <a:ext cx="457690" cy="45769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695563" y="1316348"/>
        <a:ext cx="251730" cy="344412"/>
      </dsp:txXfrm>
    </dsp:sp>
    <dsp:sp modelId="{5A44BAA1-51D5-4FA2-9D9F-0C8233B09827}">
      <dsp:nvSpPr>
        <dsp:cNvPr id="0" name=""/>
        <dsp:cNvSpPr/>
      </dsp:nvSpPr>
      <dsp:spPr>
        <a:xfrm>
          <a:off x="4943509" y="2106548"/>
          <a:ext cx="457690" cy="45769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046489" y="2106548"/>
        <a:ext cx="251730" cy="344412"/>
      </dsp:txXfrm>
    </dsp:sp>
    <dsp:sp modelId="{2E643AF8-33C1-4B15-9CF0-9B9C173D26DF}">
      <dsp:nvSpPr>
        <dsp:cNvPr id="0" name=""/>
        <dsp:cNvSpPr/>
      </dsp:nvSpPr>
      <dsp:spPr>
        <a:xfrm>
          <a:off x="5294434" y="2916308"/>
          <a:ext cx="457690" cy="45769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397414" y="2916308"/>
        <a:ext cx="251730" cy="344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DAFDD-F11E-4AB1-86F3-75D6CE199CC0}">
      <dsp:nvSpPr>
        <dsp:cNvPr id="0" name=""/>
        <dsp:cNvSpPr/>
      </dsp:nvSpPr>
      <dsp:spPr>
        <a:xfrm>
          <a:off x="82656" y="571515"/>
          <a:ext cx="2224223" cy="1257269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Centers for Disease Control and Prevention publish annual surveys data through a system called Behavioral Risk Factor Surveillance System.</a:t>
          </a:r>
        </a:p>
      </dsp:txBody>
      <dsp:txXfrm>
        <a:off x="119480" y="608339"/>
        <a:ext cx="2150575" cy="1183621"/>
      </dsp:txXfrm>
    </dsp:sp>
    <dsp:sp modelId="{ECEB62D4-6F90-4B34-A928-C46EBEDED68C}">
      <dsp:nvSpPr>
        <dsp:cNvPr id="0" name=""/>
        <dsp:cNvSpPr/>
      </dsp:nvSpPr>
      <dsp:spPr>
        <a:xfrm>
          <a:off x="2400983" y="872337"/>
          <a:ext cx="1054507" cy="65562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400983" y="1003462"/>
        <a:ext cx="857820" cy="393374"/>
      </dsp:txXfrm>
    </dsp:sp>
    <dsp:sp modelId="{7EB2062E-F106-474B-9776-B74EA148BB07}">
      <dsp:nvSpPr>
        <dsp:cNvPr id="0" name=""/>
        <dsp:cNvSpPr/>
      </dsp:nvSpPr>
      <dsp:spPr>
        <a:xfrm>
          <a:off x="3534861" y="628170"/>
          <a:ext cx="1807879" cy="1143959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have taken the 2020 dataset, the data set has around 401,958 records. </a:t>
          </a:r>
        </a:p>
      </dsp:txBody>
      <dsp:txXfrm>
        <a:off x="3568366" y="661675"/>
        <a:ext cx="1740869" cy="1076949"/>
      </dsp:txXfrm>
    </dsp:sp>
    <dsp:sp modelId="{AB04544E-7FB8-41C7-858B-057A25D984C9}">
      <dsp:nvSpPr>
        <dsp:cNvPr id="0" name=""/>
        <dsp:cNvSpPr/>
      </dsp:nvSpPr>
      <dsp:spPr>
        <a:xfrm rot="59406">
          <a:off x="5552464" y="928842"/>
          <a:ext cx="898452" cy="628773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552478" y="1052967"/>
        <a:ext cx="709820" cy="377263"/>
      </dsp:txXfrm>
    </dsp:sp>
    <dsp:sp modelId="{EE30920D-DF71-4A94-B6B8-B68244F8C6C9}">
      <dsp:nvSpPr>
        <dsp:cNvPr id="0" name=""/>
        <dsp:cNvSpPr/>
      </dsp:nvSpPr>
      <dsp:spPr>
        <a:xfrm>
          <a:off x="6617276" y="688983"/>
          <a:ext cx="1756157" cy="1127981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dataset includes gender, age, and clinical test of the patient related to CVD.</a:t>
          </a:r>
        </a:p>
      </dsp:txBody>
      <dsp:txXfrm>
        <a:off x="6650313" y="722020"/>
        <a:ext cx="1690083" cy="10619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6D52A-7651-47DD-8870-4AC649FB3410}">
      <dsp:nvSpPr>
        <dsp:cNvPr id="0" name=""/>
        <dsp:cNvSpPr/>
      </dsp:nvSpPr>
      <dsp:spPr>
        <a:xfrm>
          <a:off x="213728" y="0"/>
          <a:ext cx="6739410" cy="515898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Two categories of Risk Factors</a:t>
          </a:r>
        </a:p>
      </dsp:txBody>
      <dsp:txXfrm>
        <a:off x="238912" y="25184"/>
        <a:ext cx="6689042" cy="465530"/>
      </dsp:txXfrm>
    </dsp:sp>
    <dsp:sp modelId="{07142E08-9B83-4ACE-8DAC-E55292F54023}">
      <dsp:nvSpPr>
        <dsp:cNvPr id="0" name=""/>
        <dsp:cNvSpPr/>
      </dsp:nvSpPr>
      <dsp:spPr>
        <a:xfrm>
          <a:off x="211723" y="630435"/>
          <a:ext cx="6793406" cy="669008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Major Risk Factors: It has been proven to increase your risk of heart disease.</a:t>
          </a:r>
        </a:p>
      </dsp:txBody>
      <dsp:txXfrm>
        <a:off x="244381" y="663093"/>
        <a:ext cx="6728090" cy="603692"/>
      </dsp:txXfrm>
    </dsp:sp>
    <dsp:sp modelId="{7E7B0018-02B7-4049-BE52-AC541476D976}">
      <dsp:nvSpPr>
        <dsp:cNvPr id="0" name=""/>
        <dsp:cNvSpPr/>
      </dsp:nvSpPr>
      <dsp:spPr>
        <a:xfrm>
          <a:off x="204526" y="2291121"/>
          <a:ext cx="6800639" cy="543106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Contributing Risk Factor: It can lead to an increase in the risk of heart disease.</a:t>
          </a:r>
        </a:p>
      </dsp:txBody>
      <dsp:txXfrm>
        <a:off x="231038" y="2317633"/>
        <a:ext cx="6747615" cy="490082"/>
      </dsp:txXfrm>
    </dsp:sp>
    <dsp:sp modelId="{7C90A3E1-3E44-0D41-97D9-9A7183ED0D6B}">
      <dsp:nvSpPr>
        <dsp:cNvPr id="0" name=""/>
        <dsp:cNvSpPr/>
      </dsp:nvSpPr>
      <dsp:spPr>
        <a:xfrm>
          <a:off x="198832" y="1432297"/>
          <a:ext cx="6806583" cy="703626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Major Risk Factors are High Blood Pressure, Diabetes, Obesity and Overweight, Smoking, Physical Inactivity, Gender, Heredity, etc. </a:t>
          </a:r>
        </a:p>
      </dsp:txBody>
      <dsp:txXfrm>
        <a:off x="233180" y="1466645"/>
        <a:ext cx="6737887" cy="634930"/>
      </dsp:txXfrm>
    </dsp:sp>
    <dsp:sp modelId="{A1C8E5B8-A295-8A41-AF73-571D6B7601D0}">
      <dsp:nvSpPr>
        <dsp:cNvPr id="0" name=""/>
        <dsp:cNvSpPr/>
      </dsp:nvSpPr>
      <dsp:spPr>
        <a:xfrm>
          <a:off x="217309" y="2961104"/>
          <a:ext cx="6834512" cy="514317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Contributing Risk Factors are Stress, Sex hormones, Birth Control Pills, Alcohol</a:t>
          </a:r>
        </a:p>
      </dsp:txBody>
      <dsp:txXfrm>
        <a:off x="242416" y="2986211"/>
        <a:ext cx="6784298" cy="464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984D8-BD68-4D66-AF9E-F0C0FE62AEB2}">
      <dsp:nvSpPr>
        <dsp:cNvPr id="0" name=""/>
        <dsp:cNvSpPr/>
      </dsp:nvSpPr>
      <dsp:spPr>
        <a:xfrm>
          <a:off x="0" y="471"/>
          <a:ext cx="4779089" cy="27164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Diabetes -&gt; DIABETE4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13732"/>
        <a:ext cx="4752567" cy="245125"/>
      </dsp:txXfrm>
    </dsp:sp>
    <dsp:sp modelId="{10C6CE55-CF7C-4BFE-A5AE-370A1838137D}">
      <dsp:nvSpPr>
        <dsp:cNvPr id="0" name=""/>
        <dsp:cNvSpPr/>
      </dsp:nvSpPr>
      <dsp:spPr>
        <a:xfrm>
          <a:off x="0" y="285492"/>
          <a:ext cx="4779089" cy="271647"/>
        </a:xfrm>
        <a:prstGeom prst="roundRect">
          <a:avLst/>
        </a:prstGeom>
        <a:solidFill>
          <a:schemeClr val="accent5">
            <a:hueOff val="-993388"/>
            <a:satOff val="3981"/>
            <a:lumOff val="86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Obesity and Overweight -&gt; _RFBMI5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298753"/>
        <a:ext cx="4752567" cy="245125"/>
      </dsp:txXfrm>
    </dsp:sp>
    <dsp:sp modelId="{29D7C647-7E37-43BA-A211-0033622B5772}">
      <dsp:nvSpPr>
        <dsp:cNvPr id="0" name=""/>
        <dsp:cNvSpPr/>
      </dsp:nvSpPr>
      <dsp:spPr>
        <a:xfrm>
          <a:off x="0" y="570514"/>
          <a:ext cx="4779089" cy="271647"/>
        </a:xfrm>
        <a:prstGeom prst="round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Smoking -&gt; _SMOKER3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583775"/>
        <a:ext cx="4752567" cy="245125"/>
      </dsp:txXfrm>
    </dsp:sp>
    <dsp:sp modelId="{BD558121-30BB-4965-A2D1-B45139337C7A}">
      <dsp:nvSpPr>
        <dsp:cNvPr id="0" name=""/>
        <dsp:cNvSpPr/>
      </dsp:nvSpPr>
      <dsp:spPr>
        <a:xfrm>
          <a:off x="0" y="855535"/>
          <a:ext cx="4779089" cy="271647"/>
        </a:xfrm>
        <a:prstGeom prst="roundRect">
          <a:avLst/>
        </a:prstGeom>
        <a:solidFill>
          <a:schemeClr val="accent5">
            <a:hueOff val="-2980163"/>
            <a:satOff val="11943"/>
            <a:lumOff val="258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Physical Inactivity -&gt; _TOTINDA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868796"/>
        <a:ext cx="4752567" cy="245125"/>
      </dsp:txXfrm>
    </dsp:sp>
    <dsp:sp modelId="{6A8BFB3E-1554-422C-9B42-17CD69D4136F}">
      <dsp:nvSpPr>
        <dsp:cNvPr id="0" name=""/>
        <dsp:cNvSpPr/>
      </dsp:nvSpPr>
      <dsp:spPr>
        <a:xfrm>
          <a:off x="0" y="1140557"/>
          <a:ext cx="4779089" cy="271647"/>
        </a:xfrm>
        <a:prstGeom prst="roundRect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Gender -&gt; SEXVAR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1153818"/>
        <a:ext cx="4752567" cy="245125"/>
      </dsp:txXfrm>
    </dsp:sp>
    <dsp:sp modelId="{B3CFD065-26DE-4795-AC48-72FCBDBFAB12}">
      <dsp:nvSpPr>
        <dsp:cNvPr id="0" name=""/>
        <dsp:cNvSpPr/>
      </dsp:nvSpPr>
      <dsp:spPr>
        <a:xfrm>
          <a:off x="0" y="1425578"/>
          <a:ext cx="4779089" cy="271647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Heredity -&gt; _IMPRACE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1438839"/>
        <a:ext cx="4752567" cy="245125"/>
      </dsp:txXfrm>
    </dsp:sp>
    <dsp:sp modelId="{D5B1DB77-9348-431B-BCF1-38BBB846887D}">
      <dsp:nvSpPr>
        <dsp:cNvPr id="0" name=""/>
        <dsp:cNvSpPr/>
      </dsp:nvSpPr>
      <dsp:spPr>
        <a:xfrm>
          <a:off x="0" y="1710599"/>
          <a:ext cx="4779089" cy="271647"/>
        </a:xfrm>
        <a:prstGeom prst="round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 -&gt; _AGE65YR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1723860"/>
        <a:ext cx="4752567" cy="245125"/>
      </dsp:txXfrm>
    </dsp:sp>
    <dsp:sp modelId="{1EE9EF3E-56D5-4563-ABAF-4D27C71DA334}">
      <dsp:nvSpPr>
        <dsp:cNvPr id="0" name=""/>
        <dsp:cNvSpPr/>
      </dsp:nvSpPr>
      <dsp:spPr>
        <a:xfrm>
          <a:off x="0" y="1995621"/>
          <a:ext cx="4779089" cy="271647"/>
        </a:xfrm>
        <a:prstGeom prst="roundRect">
          <a:avLst/>
        </a:prstGeom>
        <a:solidFill>
          <a:schemeClr val="accent5">
            <a:hueOff val="-6953714"/>
            <a:satOff val="27868"/>
            <a:lumOff val="604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Alcohol -&gt; DRNKANY5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2008882"/>
        <a:ext cx="4752567" cy="245125"/>
      </dsp:txXfrm>
    </dsp:sp>
    <dsp:sp modelId="{F1406D73-6594-4667-AC98-16F7CCC2D882}">
      <dsp:nvSpPr>
        <dsp:cNvPr id="0" name=""/>
        <dsp:cNvSpPr/>
      </dsp:nvSpPr>
      <dsp:spPr>
        <a:xfrm>
          <a:off x="0" y="2280642"/>
          <a:ext cx="4779089" cy="271647"/>
        </a:xfrm>
        <a:prstGeom prst="roundRect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Coronary Heart Disease -&gt; CVDCRHD4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2293903"/>
        <a:ext cx="4752567" cy="245125"/>
      </dsp:txXfrm>
    </dsp:sp>
    <dsp:sp modelId="{A07CF8C0-8EA4-436C-A63B-A2C4D0914D00}">
      <dsp:nvSpPr>
        <dsp:cNvPr id="0" name=""/>
        <dsp:cNvSpPr/>
      </dsp:nvSpPr>
      <dsp:spPr>
        <a:xfrm>
          <a:off x="0" y="2565664"/>
          <a:ext cx="4779089" cy="271647"/>
        </a:xfrm>
        <a:prstGeom prst="roundRect">
          <a:avLst/>
        </a:prstGeom>
        <a:solidFill>
          <a:schemeClr val="accent5">
            <a:hueOff val="-8940489"/>
            <a:satOff val="35830"/>
            <a:lumOff val="776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Stroke -&gt; CVDSTRK3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2578925"/>
        <a:ext cx="4752567" cy="245125"/>
      </dsp:txXfrm>
    </dsp:sp>
    <dsp:sp modelId="{116C8D87-130D-4C73-A2DF-1EAC841B541E}">
      <dsp:nvSpPr>
        <dsp:cNvPr id="0" name=""/>
        <dsp:cNvSpPr/>
      </dsp:nvSpPr>
      <dsp:spPr>
        <a:xfrm>
          <a:off x="0" y="2850685"/>
          <a:ext cx="4779089" cy="271647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Heart Attack -&gt; CVDINFR4</a:t>
          </a: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3261" y="2863946"/>
        <a:ext cx="4752567" cy="245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7CFE4-0403-4FB2-BF87-5546ACFDDBF9}">
      <dsp:nvSpPr>
        <dsp:cNvPr id="0" name=""/>
        <dsp:cNvSpPr/>
      </dsp:nvSpPr>
      <dsp:spPr>
        <a:xfrm>
          <a:off x="0" y="0"/>
          <a:ext cx="4331375" cy="612631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have taken target variable as a 2d vector in the data which has 3 categories in it.</a:t>
          </a:r>
        </a:p>
      </dsp:txBody>
      <dsp:txXfrm>
        <a:off x="17943" y="17943"/>
        <a:ext cx="3670299" cy="576745"/>
      </dsp:txXfrm>
    </dsp:sp>
    <dsp:sp modelId="{F350CADB-7767-47EB-82C1-9E130398AA94}">
      <dsp:nvSpPr>
        <dsp:cNvPr id="0" name=""/>
        <dsp:cNvSpPr/>
      </dsp:nvSpPr>
      <dsp:spPr>
        <a:xfrm>
          <a:off x="382180" y="714736"/>
          <a:ext cx="4331375" cy="612631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Our task was to find the probability of each category.</a:t>
          </a:r>
        </a:p>
      </dsp:txBody>
      <dsp:txXfrm>
        <a:off x="400123" y="732679"/>
        <a:ext cx="3515099" cy="576745"/>
      </dsp:txXfrm>
    </dsp:sp>
    <dsp:sp modelId="{B4578537-82AC-446F-9E90-86300AC28B6B}">
      <dsp:nvSpPr>
        <dsp:cNvPr id="0" name=""/>
        <dsp:cNvSpPr/>
      </dsp:nvSpPr>
      <dsp:spPr>
        <a:xfrm>
          <a:off x="764360" y="1429472"/>
          <a:ext cx="4331375" cy="612631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 created a multi layer perceptron , to find the probability using sigmoid as an activation function which gives the output between 0 and 1.</a:t>
          </a:r>
        </a:p>
      </dsp:txBody>
      <dsp:txXfrm>
        <a:off x="782303" y="1447415"/>
        <a:ext cx="3515099" cy="576745"/>
      </dsp:txXfrm>
    </dsp:sp>
    <dsp:sp modelId="{8F473A6E-C17E-40B3-9917-FFD545C9CFF6}">
      <dsp:nvSpPr>
        <dsp:cNvPr id="0" name=""/>
        <dsp:cNvSpPr/>
      </dsp:nvSpPr>
      <dsp:spPr>
        <a:xfrm>
          <a:off x="3933165" y="464578"/>
          <a:ext cx="398210" cy="398210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022762" y="464578"/>
        <a:ext cx="219016" cy="299653"/>
      </dsp:txXfrm>
    </dsp:sp>
    <dsp:sp modelId="{434F4B37-5C65-4B30-A493-3D33AAADC746}">
      <dsp:nvSpPr>
        <dsp:cNvPr id="0" name=""/>
        <dsp:cNvSpPr/>
      </dsp:nvSpPr>
      <dsp:spPr>
        <a:xfrm>
          <a:off x="4315345" y="1175230"/>
          <a:ext cx="398210" cy="398210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254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404942" y="1175230"/>
        <a:ext cx="219016" cy="29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bf32602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bf32602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457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2"/>
          </p:nvPr>
        </p:nvSpPr>
        <p:spPr>
          <a:xfrm>
            <a:off x="4648200" y="1451426"/>
            <a:ext cx="4038600" cy="31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457199" y="1989969"/>
            <a:ext cx="4040188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3"/>
          </p:nvPr>
        </p:nvSpPr>
        <p:spPr>
          <a:xfrm>
            <a:off x="4645025" y="1397255"/>
            <a:ext cx="4041775" cy="43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4"/>
          </p:nvPr>
        </p:nvSpPr>
        <p:spPr>
          <a:xfrm>
            <a:off x="4645025" y="1989969"/>
            <a:ext cx="4041775" cy="269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3575050" y="679122"/>
            <a:ext cx="5111750" cy="391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457201" y="1609519"/>
            <a:ext cx="3008313" cy="29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2"/>
          </p:nvPr>
        </p:nvSpPr>
        <p:spPr>
          <a:xfrm>
            <a:off x="1792288" y="717648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1792288" y="4283570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10" name="Google Shape;10;p7" descr="MD-flag-background-ppt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399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7" descr="UMBC-primary-logo-CMYK-on-black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4287" y="86177"/>
            <a:ext cx="1749252" cy="40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 descr="corner-element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61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63.png"/><Relationship Id="rId10" Type="http://schemas.microsoft.com/office/2007/relationships/diagramDrawing" Target="../diagrams/drawing5.xml"/><Relationship Id="rId4" Type="http://schemas.openxmlformats.org/officeDocument/2006/relationships/image" Target="../media/image62.png"/><Relationship Id="rId9" Type="http://schemas.openxmlformats.org/officeDocument/2006/relationships/diagramColors" Target="../diagrams/colors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yoclinic.org/diseases-conditions/coronary-artery-disease/symptoms-causes/syc-20350613" TargetMode="External"/><Relationship Id="rId2" Type="http://schemas.openxmlformats.org/officeDocument/2006/relationships/hyperlink" Target="https://machinelearningmastery.com/multi-label-classification-with-deep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xasheart.org/heart-health/heart-information-center/topics/heart-disease-risk-factor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DA7B-D200-2264-7507-2941B5468F58}"/>
              </a:ext>
            </a:extLst>
          </p:cNvPr>
          <p:cNvSpPr txBox="1">
            <a:spLocks/>
          </p:cNvSpPr>
          <p:nvPr/>
        </p:nvSpPr>
        <p:spPr>
          <a:xfrm>
            <a:off x="4910778" y="1833550"/>
            <a:ext cx="4319643" cy="587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kern="120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CARDIOVASCULAR HEALTH ESTIMATION 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C0BD3-628A-D459-F29B-9C7768B14803}"/>
              </a:ext>
            </a:extLst>
          </p:cNvPr>
          <p:cNvSpPr txBox="1"/>
          <p:nvPr/>
        </p:nvSpPr>
        <p:spPr>
          <a:xfrm>
            <a:off x="5423647" y="2633713"/>
            <a:ext cx="307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- 5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Harshini Akkapally - RK84133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 Gangadhar Veeramreddy - CS68859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 Manish Rao Sirikonda - BZ51019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Shaylee Fereidounfar - RQ67059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3867D6A-E828-08E0-7F0B-B244C73E0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7" y="1215792"/>
            <a:ext cx="4176928" cy="30491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EDC80-9700-C940-832B-431163B71C0D}"/>
              </a:ext>
            </a:extLst>
          </p:cNvPr>
          <p:cNvSpPr/>
          <p:nvPr/>
        </p:nvSpPr>
        <p:spPr>
          <a:xfrm>
            <a:off x="5558119" y="4034118"/>
            <a:ext cx="3024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Masoud Soroush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A77A2-4A1D-AB47-9CA8-03051CA2B641}"/>
              </a:ext>
            </a:extLst>
          </p:cNvPr>
          <p:cNvSpPr/>
          <p:nvPr/>
        </p:nvSpPr>
        <p:spPr>
          <a:xfrm>
            <a:off x="3854823" y="765582"/>
            <a:ext cx="621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Project in Data 602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 To Data Analysis And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0D3-0861-3385-1EDC-55125B42580D}"/>
              </a:ext>
            </a:extLst>
          </p:cNvPr>
          <p:cNvSpPr txBox="1"/>
          <p:nvPr/>
        </p:nvSpPr>
        <p:spPr>
          <a:xfrm>
            <a:off x="223025" y="64677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8D6E0-D2CE-538A-FB44-099D83F5F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68" y="1755593"/>
            <a:ext cx="1948464" cy="1502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EB160-39F9-9D3D-74BF-2C194EF4F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4" y="1755593"/>
            <a:ext cx="1874348" cy="1031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41B12-32EB-FD1F-FF37-F14ADFA77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818" y="1771953"/>
            <a:ext cx="2158544" cy="1469844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CF3FB0-8722-22D1-BC97-A3170B1B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74" y="3422794"/>
            <a:ext cx="1940786" cy="659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ED9E3-7FF9-7E20-0FD7-1C9B2D38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818" y="3428755"/>
            <a:ext cx="2158544" cy="143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4F676-4F23-F636-E028-FFD7EB18E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768" y="3422794"/>
            <a:ext cx="1948464" cy="170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FF0C04-E31E-0107-7AEB-22F520F0B15D}"/>
              </a:ext>
            </a:extLst>
          </p:cNvPr>
          <p:cNvSpPr txBox="1"/>
          <p:nvPr/>
        </p:nvSpPr>
        <p:spPr>
          <a:xfrm>
            <a:off x="490654" y="1197487"/>
            <a:ext cx="816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Similarly, we have done the same analysis for other features and removed unwanted categories, here are some snapshots of it.</a:t>
            </a:r>
          </a:p>
        </p:txBody>
      </p:sp>
    </p:spTree>
    <p:extLst>
      <p:ext uri="{BB962C8B-B14F-4D97-AF65-F5344CB8AC3E}">
        <p14:creationId xmlns:p14="http://schemas.microsoft.com/office/powerpoint/2010/main" val="119479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74EFA513-AE0F-F46C-DCC5-F2C74EC1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43" y="1270205"/>
            <a:ext cx="1980727" cy="7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22A9D-D035-1FC2-9B7D-1756F521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1" y="1270205"/>
            <a:ext cx="2371375" cy="163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4DBEC-91BB-E734-69AB-53D3CB025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33" y="3148803"/>
            <a:ext cx="2371375" cy="1863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FECBC-EDEA-67FA-2F2C-3C10104F7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33" y="1270205"/>
            <a:ext cx="2371375" cy="1621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6748B-68D8-5210-7BC0-4D1899F6F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43" y="3200753"/>
            <a:ext cx="1828719" cy="773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A71BF-862D-94D5-AFCF-A5FCFD301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871" y="3148802"/>
            <a:ext cx="2371375" cy="162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3B2E3C-9313-C339-A3C6-1E3CEC1105E3}"/>
              </a:ext>
            </a:extLst>
          </p:cNvPr>
          <p:cNvSpPr txBox="1"/>
          <p:nvPr/>
        </p:nvSpPr>
        <p:spPr>
          <a:xfrm>
            <a:off x="223025" y="64677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04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6878A-338F-898B-7ECC-DBB958263637}"/>
              </a:ext>
            </a:extLst>
          </p:cNvPr>
          <p:cNvSpPr txBox="1"/>
          <p:nvPr/>
        </p:nvSpPr>
        <p:spPr>
          <a:xfrm>
            <a:off x="223025" y="64677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5ADA734-48E6-28A7-872C-8DFDDC8C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836" y="1293103"/>
            <a:ext cx="2033457" cy="174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48E1A-DFC6-69F3-F8EA-8BAF1D86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0" y="1293103"/>
            <a:ext cx="2681778" cy="1189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59A4F7-815A-D3C9-E365-2FCCCFFEA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900" y="1293104"/>
            <a:ext cx="2363693" cy="1591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2C872B-F1D2-291F-D1AF-5D77EAC3E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0" y="3142690"/>
            <a:ext cx="1849360" cy="903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EFDEB-1ADB-78D2-9428-FB7FE0A43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836" y="3142690"/>
            <a:ext cx="2033457" cy="1880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1B842-E6EE-C477-9825-8D78C50B7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900" y="3142690"/>
            <a:ext cx="2363693" cy="15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0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9D0B00B-F91A-34FA-A63B-F77D42C7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1" y="1293103"/>
            <a:ext cx="1950373" cy="87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2C96D-9C79-300A-FACD-4063A304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39" y="1293104"/>
            <a:ext cx="1950373" cy="1780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DC8B4-138B-451A-5263-49291211D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42" y="1293103"/>
            <a:ext cx="2395194" cy="1624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70D24-7EB7-EC9B-EAEB-48C832C8F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01" y="3193430"/>
            <a:ext cx="1775050" cy="872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5F563-7A60-EF98-EE32-C37787C31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39" y="3193430"/>
            <a:ext cx="1950373" cy="1780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49D8A-8936-A1D0-BB8A-C4283E417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643" y="3130534"/>
            <a:ext cx="2395194" cy="1695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24644-3511-B8F9-5E65-5E13768C542C}"/>
              </a:ext>
            </a:extLst>
          </p:cNvPr>
          <p:cNvSpPr txBox="1"/>
          <p:nvPr/>
        </p:nvSpPr>
        <p:spPr>
          <a:xfrm>
            <a:off x="223025" y="64677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309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BCD8-C1AD-202C-4F5C-1A0E3FA8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40" y="687379"/>
            <a:ext cx="11835882" cy="653144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Experimentation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489EE-3396-3B6C-48A4-7397799B8CED}"/>
              </a:ext>
            </a:extLst>
          </p:cNvPr>
          <p:cNvSpPr txBox="1"/>
          <p:nvPr/>
        </p:nvSpPr>
        <p:spPr>
          <a:xfrm>
            <a:off x="528918" y="1340523"/>
            <a:ext cx="83636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up sample the data and made the minor category balance with the major category train/test and split the data into 75:25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better performance of the model, we have taken the top 4 features in the dataset</a:t>
            </a:r>
          </a:p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1 Unsupervised Learning</a:t>
            </a:r>
          </a:p>
          <a:p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K-Means Clustering</a:t>
            </a:r>
          </a:p>
          <a:p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trained on 5 Supervised models on the data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Logistic Regression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K- Nearest Neighbor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Random Forest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XG Boost 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ADA Boost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trained one neural network  model for multi-label classification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18629-3A13-A9F5-40C4-37FA230D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1" y="1993667"/>
            <a:ext cx="1960984" cy="23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1F6E-DA1E-7382-31F9-C8F01545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51" y="776639"/>
            <a:ext cx="6330801" cy="60645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 Model: Random Forest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79AA09D-191D-BEA0-707F-A3D3C084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17" y="1237681"/>
            <a:ext cx="3558989" cy="27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33101-17DC-7056-F0CC-364BB4C1576E}"/>
              </a:ext>
            </a:extLst>
          </p:cNvPr>
          <p:cNvSpPr txBox="1"/>
          <p:nvPr/>
        </p:nvSpPr>
        <p:spPr>
          <a:xfrm>
            <a:off x="494352" y="1669027"/>
            <a:ext cx="4248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is highly imbalanced.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target variable was Heart Attack. It has binary categories 0 (Not having heart attacks and 1 having heart attacks).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run a baseline model to find the important features in the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see, Coronary Heart Disease is 43% correlated with Heart Attack which makes sense too.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07BB8-DA70-6174-3B9D-FCF6D40B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10" y="3313189"/>
            <a:ext cx="4183407" cy="6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1EDF-A4FF-9128-7D94-D3A8814D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6" y="585239"/>
            <a:ext cx="9584094" cy="8551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DE0A5A4-AC23-80D3-30E1-F084033F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87" y="1181099"/>
            <a:ext cx="2974422" cy="29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6CF26-07D1-9C5F-1AEC-F55B36CD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0" y="2600145"/>
            <a:ext cx="2884639" cy="2217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73A75-707B-6F49-D6DF-F469BAEAA8DD}"/>
              </a:ext>
            </a:extLst>
          </p:cNvPr>
          <p:cNvSpPr txBox="1"/>
          <p:nvPr/>
        </p:nvSpPr>
        <p:spPr>
          <a:xfrm>
            <a:off x="364766" y="1305833"/>
            <a:ext cx="4415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don’t have a linear relationship between variables, so we have chosen Logistic Regression over Linear Regression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As our data is binary, we have chosen Logistic Regression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 our dataset, the data doesn’t have outliers hence it was prominent to use logistic regression.</a:t>
            </a:r>
          </a:p>
        </p:txBody>
      </p:sp>
    </p:spTree>
    <p:extLst>
      <p:ext uri="{BB962C8B-B14F-4D97-AF65-F5344CB8AC3E}">
        <p14:creationId xmlns:p14="http://schemas.microsoft.com/office/powerpoint/2010/main" val="114610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11F7-C024-7E8D-D5A2-E0252E323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2" y="693972"/>
            <a:ext cx="4302265" cy="6690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Neighbor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21629AF-2D75-5BEA-E5B1-3E16591D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48" y="1211301"/>
            <a:ext cx="3379107" cy="260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79E03-0885-6B7D-9ECF-DB755C850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2422571"/>
            <a:ext cx="3097479" cy="2373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6C0F90-776A-7EF9-8647-C244E02D47B6}"/>
              </a:ext>
            </a:extLst>
          </p:cNvPr>
          <p:cNvSpPr txBox="1"/>
          <p:nvPr/>
        </p:nvSpPr>
        <p:spPr>
          <a:xfrm>
            <a:off x="358945" y="1268002"/>
            <a:ext cx="5020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don’t have any knowledge of how the data is distributed and any parameters, KNN is the better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data is short and Test data is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algorithm is easily adjustable with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Training is o(1) and the complexity of test part is o(n).</a:t>
            </a:r>
          </a:p>
        </p:txBody>
      </p:sp>
    </p:spTree>
    <p:extLst>
      <p:ext uri="{BB962C8B-B14F-4D97-AF65-F5344CB8AC3E}">
        <p14:creationId xmlns:p14="http://schemas.microsoft.com/office/powerpoint/2010/main" val="94059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2E79-92D1-6BF3-C939-4C273314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9" y="696579"/>
            <a:ext cx="8495211" cy="69788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 with balance data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74A876A-75DA-2958-A338-93344A499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59" y="1394460"/>
            <a:ext cx="3196384" cy="282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02A16-2A20-1B9D-732C-C9C1166C0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23" y="2931458"/>
            <a:ext cx="2559187" cy="1916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A54CD1-FBCD-1348-AAA0-9617B773E8BD}"/>
              </a:ext>
            </a:extLst>
          </p:cNvPr>
          <p:cNvSpPr/>
          <p:nvPr/>
        </p:nvSpPr>
        <p:spPr>
          <a:xfrm>
            <a:off x="397502" y="1515686"/>
            <a:ext cx="43575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Random forest is very effective on a wide range of problems, but like bagging, performance of the standard algorithm is not great on imbalanced classification problem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upsampled the minor class to balance the data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Technique With the balanced dataset has the better accuracy which is 78%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83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5E09-F6C8-6FD1-4832-F8D3D275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96" y="747470"/>
            <a:ext cx="4754880" cy="739775"/>
          </a:xfrm>
        </p:spPr>
        <p:txBody>
          <a:bodyPr>
            <a:normAutofit/>
          </a:bodyPr>
          <a:lstStyle/>
          <a:p>
            <a:r>
              <a:rPr lang="en-US" sz="3600" b="1" dirty="0"/>
              <a:t>Decision Tree Classifier</a:t>
            </a:r>
            <a:endParaRPr lang="en-US" sz="36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D43D61E-53D1-9086-28F8-385557BAD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54" y="1377404"/>
            <a:ext cx="3291786" cy="28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1652EB-93B4-229C-22EF-5A10AAAC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39" y="2777522"/>
            <a:ext cx="2667137" cy="1728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24EC46-ECAA-96CE-B3FB-875D4BB405F1}"/>
              </a:ext>
            </a:extLst>
          </p:cNvPr>
          <p:cNvSpPr txBox="1"/>
          <p:nvPr/>
        </p:nvSpPr>
        <p:spPr>
          <a:xfrm>
            <a:off x="506263" y="1387291"/>
            <a:ext cx="47104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Decision Tree Classifier is an All-Inclusive Algorithm.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Simple to Understand for Coders and are Inexpensive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Less likely to overfit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requires less data preparation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doesn’t need normalization of the data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Among all the algorithms we chose, it has the better accuracy which is 82% for both test and train data</a:t>
            </a:r>
          </a:p>
        </p:txBody>
      </p:sp>
    </p:spTree>
    <p:extLst>
      <p:ext uri="{BB962C8B-B14F-4D97-AF65-F5344CB8AC3E}">
        <p14:creationId xmlns:p14="http://schemas.microsoft.com/office/powerpoint/2010/main" val="374504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3A9FBD-21B0-5F26-8716-3A757D39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3" y="591635"/>
            <a:ext cx="4600575" cy="8372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</a:t>
            </a:r>
          </a:p>
        </p:txBody>
      </p:sp>
      <p:pic>
        <p:nvPicPr>
          <p:cNvPr id="5" name="Picture 6" descr="Heart Disease (CVD Cardiovascular Disease) - Kingwood Emergency Hospital">
            <a:extLst>
              <a:ext uri="{FF2B5EF4-FFF2-40B4-BE49-F238E27FC236}">
                <a16:creationId xmlns:a16="http://schemas.microsoft.com/office/drawing/2014/main" id="{D3A8499F-1BC2-128E-9550-359456247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r="14044" b="-1"/>
          <a:stretch/>
        </p:blipFill>
        <p:spPr bwMode="auto">
          <a:xfrm>
            <a:off x="6170341" y="932037"/>
            <a:ext cx="2778546" cy="319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1F2BFD-2BF5-7A02-ABA6-D04175A7F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036767"/>
              </p:ext>
            </p:extLst>
          </p:nvPr>
        </p:nvGraphicFramePr>
        <p:xfrm>
          <a:off x="195113" y="1155324"/>
          <a:ext cx="6103050" cy="391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4253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C677-06D5-BE9B-57DD-962B3B1C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02" y="730676"/>
            <a:ext cx="3883090" cy="59760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 Boost Classifier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BA42DAC-1BAC-17CB-FCEA-8E2358F79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59" y="1107688"/>
            <a:ext cx="3152472" cy="27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53479A-8977-7C3F-E1DC-F015BAEAC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50" y="3102935"/>
            <a:ext cx="2567905" cy="191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24EE9-1512-75F0-1CA4-DEEEBC707579}"/>
              </a:ext>
            </a:extLst>
          </p:cNvPr>
          <p:cNvSpPr txBox="1"/>
          <p:nvPr/>
        </p:nvSpPr>
        <p:spPr>
          <a:xfrm>
            <a:off x="450669" y="1328282"/>
            <a:ext cx="4495382" cy="177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Ensemble Boosting Technique which is good for large datasets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 Boost is a boosting technique that leverages sequence-built shallow decision trees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case of noisy data, boosting models may overfit, but as we don’t have noise in the dataset, we tried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used XG Boost as it provide high accurate results and it has given an accuracy of 80% on both train and test data</a:t>
            </a:r>
          </a:p>
        </p:txBody>
      </p:sp>
    </p:spTree>
    <p:extLst>
      <p:ext uri="{BB962C8B-B14F-4D97-AF65-F5344CB8AC3E}">
        <p14:creationId xmlns:p14="http://schemas.microsoft.com/office/powerpoint/2010/main" val="62865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EFE7-965B-DBCB-139E-623DA4D9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14" y="677359"/>
            <a:ext cx="4254190" cy="705392"/>
          </a:xfrm>
        </p:spPr>
        <p:txBody>
          <a:bodyPr>
            <a:normAutofit/>
          </a:bodyPr>
          <a:lstStyle/>
          <a:p>
            <a:r>
              <a:rPr lang="en-US" sz="3600" dirty="0"/>
              <a:t>Adaboost Classifier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018FAD-9804-61C8-E9E6-40EC1BA59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13" y="1356579"/>
            <a:ext cx="3422497" cy="289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85B3F-5AFF-1F3D-79E5-26A1736E7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90" y="3295750"/>
            <a:ext cx="2198449" cy="1642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7EF6CE-4C7F-CE44-9815-7C2F301A71A7}"/>
              </a:ext>
            </a:extLst>
          </p:cNvPr>
          <p:cNvSpPr/>
          <p:nvPr/>
        </p:nvSpPr>
        <p:spPr>
          <a:xfrm>
            <a:off x="517545" y="1382751"/>
            <a:ext cx="4198727" cy="1807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AdaBoost was the first really successful boosting algorithm developed for the purpose of binary classification.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works by combining multiple “weak classifiers” into a single “strong classifier”. 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is now being used to classify text and images rather than binary classification problems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But it has given good accuracy of 81% on train and test data</a:t>
            </a:r>
          </a:p>
        </p:txBody>
      </p:sp>
    </p:spTree>
    <p:extLst>
      <p:ext uri="{BB962C8B-B14F-4D97-AF65-F5344CB8AC3E}">
        <p14:creationId xmlns:p14="http://schemas.microsoft.com/office/powerpoint/2010/main" val="14936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2D78-C0ED-F555-6269-177BD84B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9" y="744642"/>
            <a:ext cx="6496128" cy="73952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Tuning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3C7FD62-7CB3-AE21-8627-A1D0511FB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8694479"/>
              </p:ext>
            </p:extLst>
          </p:nvPr>
        </p:nvGraphicFramePr>
        <p:xfrm>
          <a:off x="774967" y="2684491"/>
          <a:ext cx="7442964" cy="2141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988">
                  <a:extLst>
                    <a:ext uri="{9D8B030D-6E8A-4147-A177-3AD203B41FA5}">
                      <a16:colId xmlns:a16="http://schemas.microsoft.com/office/drawing/2014/main" val="2378638817"/>
                    </a:ext>
                  </a:extLst>
                </a:gridCol>
                <a:gridCol w="2480988">
                  <a:extLst>
                    <a:ext uri="{9D8B030D-6E8A-4147-A177-3AD203B41FA5}">
                      <a16:colId xmlns:a16="http://schemas.microsoft.com/office/drawing/2014/main" val="2981494032"/>
                    </a:ext>
                  </a:extLst>
                </a:gridCol>
                <a:gridCol w="2480988">
                  <a:extLst>
                    <a:ext uri="{9D8B030D-6E8A-4147-A177-3AD203B41FA5}">
                      <a16:colId xmlns:a16="http://schemas.microsoft.com/office/drawing/2014/main" val="2295968518"/>
                    </a:ext>
                  </a:extLst>
                </a:gridCol>
              </a:tblGrid>
              <a:tr h="4777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</a:t>
                      </a:r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4033"/>
                  </a:ext>
                </a:extLst>
              </a:tr>
              <a:tr h="4158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99019"/>
                  </a:ext>
                </a:extLst>
              </a:tr>
              <a:tr h="41582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46909"/>
                  </a:ext>
                </a:extLst>
              </a:tr>
              <a:tr h="41582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 Classifier (Tuned)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887111"/>
                  </a:ext>
                </a:extLst>
              </a:tr>
              <a:tr h="415822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 (Tuned)</a:t>
                      </a:r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2542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21A54CB-1F55-304F-487A-1869FF47FE38}"/>
              </a:ext>
            </a:extLst>
          </p:cNvPr>
          <p:cNvSpPr/>
          <p:nvPr/>
        </p:nvSpPr>
        <p:spPr>
          <a:xfrm>
            <a:off x="524219" y="1397387"/>
            <a:ext cx="76937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 a set of optimal hyperparameter values for a learning algorithm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used grid search for hyper parameter tuning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combination of hyperparameters maximizes the model's 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a predefined loss function to produce better results with fewer errors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we can see the results, it worked better when compared to the simple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 parameter tuning increased the accuracy by 2 - 4%</a:t>
            </a:r>
          </a:p>
          <a:p>
            <a:pPr algn="just"/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66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129C-1C78-D9C1-C122-B1CD8041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66" y="714531"/>
            <a:ext cx="4393364" cy="668220"/>
          </a:xfrm>
        </p:spPr>
        <p:txBody>
          <a:bodyPr>
            <a:normAutofit fontScale="90000"/>
          </a:bodyPr>
          <a:lstStyle/>
          <a:p>
            <a:r>
              <a:rPr lang="en-US" dirty="0"/>
              <a:t>K Means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70B063-E339-B5A9-43D8-ACD571D717E7}"/>
              </a:ext>
            </a:extLst>
          </p:cNvPr>
          <p:cNvSpPr/>
          <p:nvPr/>
        </p:nvSpPr>
        <p:spPr>
          <a:xfrm>
            <a:off x="500929" y="1562045"/>
            <a:ext cx="4994436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tried to check the results by applying unsupervised technique to compare with supervised algorithms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 Means is a Clustering Algorithm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Not Preferable for Binary Classification Dataset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As we see the Results, Accuracy is low which is 49%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accuracy increased to 51% after PCA (Principal Component Analysis)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96E12-005D-2C4B-BFA4-DBD279ED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210" y="1270086"/>
            <a:ext cx="2765734" cy="2614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D3E6C0-7128-1D4F-93CA-22983C28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452" y="4165105"/>
            <a:ext cx="5460156" cy="405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F4D752-261C-1E46-8B6C-65DF964B1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14"/>
          <a:stretch/>
        </p:blipFill>
        <p:spPr>
          <a:xfrm>
            <a:off x="1511574" y="3555809"/>
            <a:ext cx="4156214" cy="3597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5250FE-F2F2-8544-BD53-26CB599D0046}"/>
              </a:ext>
            </a:extLst>
          </p:cNvPr>
          <p:cNvSpPr/>
          <p:nvPr/>
        </p:nvSpPr>
        <p:spPr>
          <a:xfrm>
            <a:off x="631708" y="3582353"/>
            <a:ext cx="1070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 Means: 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AA29BA-6F5E-DF40-AF7F-033DBD004783}"/>
              </a:ext>
            </a:extLst>
          </p:cNvPr>
          <p:cNvSpPr/>
          <p:nvPr/>
        </p:nvSpPr>
        <p:spPr>
          <a:xfrm>
            <a:off x="1310256" y="4161012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PCA: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773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54A2-ED2A-BF77-2519-83844E3C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68" y="674298"/>
            <a:ext cx="3733800" cy="649437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Evaluation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FF62F-5DD0-94E6-D227-AA9D572F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5" y="2128947"/>
            <a:ext cx="3666893" cy="1568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C39EF-B906-C5E6-4F76-177E2DDA9EEB}"/>
              </a:ext>
            </a:extLst>
          </p:cNvPr>
          <p:cNvSpPr txBox="1"/>
          <p:nvPr/>
        </p:nvSpPr>
        <p:spPr>
          <a:xfrm>
            <a:off x="675443" y="3816287"/>
            <a:ext cx="3510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performed well compared to other algorithms. After tuning Random Forest performed well, as it was 82% on the train and 81% on test data.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03C65-5108-5753-9002-287488C91620}"/>
              </a:ext>
            </a:extLst>
          </p:cNvPr>
          <p:cNvSpPr txBox="1"/>
          <p:nvPr/>
        </p:nvSpPr>
        <p:spPr>
          <a:xfrm>
            <a:off x="4802460" y="3825301"/>
            <a:ext cx="415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dimensionality reduction technique (PCA) has significantly increased the accuracy.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ABB2E-4786-FBD0-051A-9ECFFE1ABC5D}"/>
              </a:ext>
            </a:extLst>
          </p:cNvPr>
          <p:cNvSpPr txBox="1"/>
          <p:nvPr/>
        </p:nvSpPr>
        <p:spPr>
          <a:xfrm>
            <a:off x="615177" y="1378369"/>
            <a:ext cx="6614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made the data balance; hence accuracy can be an appropriate metric to choose.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8960A-5C0D-3761-CC1D-F612D5A6FE0D}"/>
              </a:ext>
            </a:extLst>
          </p:cNvPr>
          <p:cNvSpPr txBox="1"/>
          <p:nvPr/>
        </p:nvSpPr>
        <p:spPr>
          <a:xfrm>
            <a:off x="1694091" y="1851948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Learning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9B7A-ED53-8CC0-81F2-DC2D35A98420}"/>
              </a:ext>
            </a:extLst>
          </p:cNvPr>
          <p:cNvSpPr txBox="1"/>
          <p:nvPr/>
        </p:nvSpPr>
        <p:spPr>
          <a:xfrm>
            <a:off x="5681448" y="1864587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364DF-BC99-B044-B2DF-60851DBA8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91" y="2386124"/>
            <a:ext cx="2806996" cy="116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6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E4FE-62C6-AF3E-B726-2A7D9592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" y="615387"/>
            <a:ext cx="5313045" cy="6438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Multi-Label Classification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5870AF0-DEDB-6111-11EB-231981A8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33" y="697606"/>
            <a:ext cx="1800483" cy="1123237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C4D0FE5B-F403-F6D9-7560-88E96560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54" y="2779858"/>
            <a:ext cx="1777079" cy="1182542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B739BC7-EDF7-3394-8047-96637A6F5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06" y="2779858"/>
            <a:ext cx="1257409" cy="142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1A824-E09A-2FB2-9532-D0C9E12B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" y="1951517"/>
            <a:ext cx="8170975" cy="697667"/>
          </a:xfrm>
          <a:prstGeom prst="rect">
            <a:avLst/>
          </a:prstGeom>
        </p:spPr>
      </p:pic>
      <p:graphicFrame>
        <p:nvGraphicFramePr>
          <p:cNvPr id="7" name="TextBox 15">
            <a:extLst>
              <a:ext uri="{FF2B5EF4-FFF2-40B4-BE49-F238E27FC236}">
                <a16:creationId xmlns:a16="http://schemas.microsoft.com/office/drawing/2014/main" id="{79F14EAA-FE62-E348-94D4-654282255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380580"/>
              </p:ext>
            </p:extLst>
          </p:nvPr>
        </p:nvGraphicFramePr>
        <p:xfrm>
          <a:off x="472440" y="2844823"/>
          <a:ext cx="5095736" cy="204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B26A67-E122-5662-D23F-00DA8C8BBE57}"/>
              </a:ext>
            </a:extLst>
          </p:cNvPr>
          <p:cNvSpPr txBox="1"/>
          <p:nvPr/>
        </p:nvSpPr>
        <p:spPr>
          <a:xfrm>
            <a:off x="472440" y="1277625"/>
            <a:ext cx="4251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implemented a model on an imbalanced dataset   </a:t>
            </a:r>
          </a:p>
        </p:txBody>
      </p:sp>
    </p:spTree>
    <p:extLst>
      <p:ext uri="{BB962C8B-B14F-4D97-AF65-F5344CB8AC3E}">
        <p14:creationId xmlns:p14="http://schemas.microsoft.com/office/powerpoint/2010/main" val="3193172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631B-B248-D16E-73FB-32946E46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2" y="702272"/>
            <a:ext cx="6845918" cy="767337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Model Evaluation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FEC1F3B-D5ED-EE10-6F1B-A522350C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9" y="1649613"/>
            <a:ext cx="4262512" cy="798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E6FF2-47BF-3339-EF27-85139E21506C}"/>
              </a:ext>
            </a:extLst>
          </p:cNvPr>
          <p:cNvSpPr txBox="1"/>
          <p:nvPr/>
        </p:nvSpPr>
        <p:spPr>
          <a:xfrm>
            <a:off x="1032245" y="1372527"/>
            <a:ext cx="179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Multi-layered Perceptron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DA0ED-060E-9A3D-A3B2-E3308DC2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75" y="1647426"/>
            <a:ext cx="3499279" cy="206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20C15-D537-DC34-5E8B-FC292448F5F1}"/>
              </a:ext>
            </a:extLst>
          </p:cNvPr>
          <p:cNvSpPr txBox="1"/>
          <p:nvPr/>
        </p:nvSpPr>
        <p:spPr>
          <a:xfrm>
            <a:off x="6883505" y="1367210"/>
            <a:ext cx="1155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A2A48-9536-8A97-3FE6-A7FB65415B95}"/>
              </a:ext>
            </a:extLst>
          </p:cNvPr>
          <p:cNvSpPr txBox="1"/>
          <p:nvPr/>
        </p:nvSpPr>
        <p:spPr>
          <a:xfrm>
            <a:off x="5902011" y="3812089"/>
            <a:ext cx="285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saved the best model after training which has least binary cross entropy.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D9F33-A8EA-DD90-B5B7-0B5E1BAE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19" y="2865608"/>
            <a:ext cx="3114007" cy="1474058"/>
          </a:xfrm>
          <a:prstGeom prst="rect">
            <a:avLst/>
          </a:prstGeom>
        </p:spPr>
      </p:pic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3718FA5-4D32-DD39-3336-433A4A658C0E}"/>
              </a:ext>
            </a:extLst>
          </p:cNvPr>
          <p:cNvSpPr/>
          <p:nvPr/>
        </p:nvSpPr>
        <p:spPr>
          <a:xfrm>
            <a:off x="3955118" y="2980164"/>
            <a:ext cx="1066124" cy="675176"/>
          </a:xfrm>
          <a:prstGeom prst="curvedLef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EBC2F-B320-66E2-A945-09A668F87AE4}"/>
              </a:ext>
            </a:extLst>
          </p:cNvPr>
          <p:cNvSpPr txBox="1"/>
          <p:nvPr/>
        </p:nvSpPr>
        <p:spPr>
          <a:xfrm>
            <a:off x="1197895" y="2627929"/>
            <a:ext cx="1202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61DBD-3D8E-494F-7DC1-8A9B75C41CCB}"/>
              </a:ext>
            </a:extLst>
          </p:cNvPr>
          <p:cNvSpPr txBox="1"/>
          <p:nvPr/>
        </p:nvSpPr>
        <p:spPr>
          <a:xfrm>
            <a:off x="393309" y="4577345"/>
            <a:ext cx="5024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find the probabilities of each category in a single target variable.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D278A24-92EE-B008-DB4D-EAA4818D5E75}"/>
              </a:ext>
            </a:extLst>
          </p:cNvPr>
          <p:cNvSpPr/>
          <p:nvPr/>
        </p:nvSpPr>
        <p:spPr>
          <a:xfrm>
            <a:off x="4757854" y="1992351"/>
            <a:ext cx="520720" cy="17098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1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44AD-23B5-B454-02F6-603B1A2A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69" y="592535"/>
            <a:ext cx="4428651" cy="603789"/>
          </a:xfrm>
        </p:spPr>
        <p:txBody>
          <a:bodyPr>
            <a:normAutofit fontScale="90000"/>
          </a:bodyPr>
          <a:lstStyle/>
          <a:p>
            <a:r>
              <a:rPr lang="en-US" dirty="0"/>
              <a:t>NN- Model Evaluation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1E7E783-2758-485B-0F9F-C1B1F912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1" y="1698446"/>
            <a:ext cx="3197687" cy="33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723C3-A2F6-1886-6E46-1B3D216F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0" y="1617877"/>
            <a:ext cx="3629130" cy="2170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419BB-B74B-A122-3122-C2988E936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3780547"/>
            <a:ext cx="3629130" cy="882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74A6F-07F4-0122-3B4D-2DBF55AF638D}"/>
              </a:ext>
            </a:extLst>
          </p:cNvPr>
          <p:cNvSpPr txBox="1"/>
          <p:nvPr/>
        </p:nvSpPr>
        <p:spPr>
          <a:xfrm>
            <a:off x="378981" y="1094657"/>
            <a:ext cx="841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an evaluation model using k-fold cross-validation to validate the accuracy of the NN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got a mean accuracy of 89%.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97D01F-2775-6D79-1F18-159BF3932253}"/>
              </a:ext>
            </a:extLst>
          </p:cNvPr>
          <p:cNvSpPr/>
          <p:nvPr/>
        </p:nvSpPr>
        <p:spPr>
          <a:xfrm>
            <a:off x="3707143" y="3040381"/>
            <a:ext cx="673421" cy="253966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0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78DD-0E29-5223-2357-9A0D80BE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9" y="951604"/>
            <a:ext cx="2509911" cy="567983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3573-5A04-F3C9-1A4E-A4496CE20C29}"/>
              </a:ext>
            </a:extLst>
          </p:cNvPr>
          <p:cNvSpPr txBox="1"/>
          <p:nvPr/>
        </p:nvSpPr>
        <p:spPr>
          <a:xfrm>
            <a:off x="779929" y="1707680"/>
            <a:ext cx="73752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Predicting heart attacks by the historical data of a person, can help people to take precautions as soon as possible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Estimating the probabilities of three features that lead to heart attacks can help patients to understand the chances of heart disease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For this dataset, In Supervised algorithms, Decision tree Classifier performed well with 82% accuracy on training and test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Also, Random forest after tuned gave the best accuracy on the training at 82% and test data at 81%.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Neural Networks Multi Label Classification has given the best accuracy of  89%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1FF3D-9AD1-7044-A40A-7F0D301F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68" y="3523562"/>
            <a:ext cx="3008404" cy="11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5EB1-050F-5852-D29F-77BFF376A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18" y="781437"/>
            <a:ext cx="4276493" cy="638485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19B16-679D-0249-84D0-7C09F26CCCC0}"/>
              </a:ext>
            </a:extLst>
          </p:cNvPr>
          <p:cNvSpPr txBox="1"/>
          <p:nvPr/>
        </p:nvSpPr>
        <p:spPr>
          <a:xfrm>
            <a:off x="782268" y="1585913"/>
            <a:ext cx="5589957" cy="1808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To get the Better Results we can consider the below,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Manage Missing Values and Outliers in the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Cross Validation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Normalization 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49FB-4455-B142-A66C-B6F63B2D0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6"/>
          <a:stretch/>
        </p:blipFill>
        <p:spPr>
          <a:xfrm>
            <a:off x="5158102" y="1419922"/>
            <a:ext cx="306911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FC26-1503-18BC-1C6F-CB8447CA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36" y="1017166"/>
            <a:ext cx="4499517" cy="70627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5C8933-0F51-6A00-FD16-68AC553FE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47" y="1601338"/>
            <a:ext cx="3049769" cy="1940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1B4EA-55F3-B084-9034-61AD345F769F}"/>
              </a:ext>
            </a:extLst>
          </p:cNvPr>
          <p:cNvSpPr txBox="1"/>
          <p:nvPr/>
        </p:nvSpPr>
        <p:spPr>
          <a:xfrm>
            <a:off x="502023" y="1943937"/>
            <a:ext cx="464426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goal of this project is an estimation of the risks of heart attacks for new members of the medical process society.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we can generate and add these factors according to the dataset features by our own data and check the accuracy of our model. </a:t>
            </a:r>
          </a:p>
          <a:p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609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0B48E2-8EE1-F3A2-BB15-323B9506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83" y="800801"/>
            <a:ext cx="2698824" cy="651482"/>
          </a:xfrm>
        </p:spPr>
        <p:txBody>
          <a:bodyPr>
            <a:normAutofit/>
          </a:bodyPr>
          <a:lstStyle/>
          <a:p>
            <a:r>
              <a:rPr lang="en-US" sz="3600" dirty="0"/>
              <a:t>References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013D97-C759-6A4F-897F-A4DC605483FB}"/>
              </a:ext>
            </a:extLst>
          </p:cNvPr>
          <p:cNvSpPr/>
          <p:nvPr/>
        </p:nvSpPr>
        <p:spPr>
          <a:xfrm>
            <a:off x="770965" y="1452283"/>
            <a:ext cx="7655859" cy="299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Brownlee. (2020, August 31). Multi-Label Classification with Deep Learning.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https://machinelearningmastery.com/multi-label-classification-with-deep-learning/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Coronary artery disease - Symptoms and causes. (2022, May 25). Mayo Clinic.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https://www.mayoclinic.org/diseases-conditions/coronary-artery-disease/symptoms-causes/syc-20350613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Hajar R (2017, September 18. Risk Factors for Coronary Artery Disease: Historical Perspectives. Heart Views: 109-114. doi: 10.4103/HEARTVIEWS.HEARTVIEWS_106_17. PMID: 29184622; PMCID: PMC5686931.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Texas Heart Institute. (2020, October 1). </a:t>
            </a:r>
            <a:r>
              <a:rPr lang="en-US" sz="12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Heart Information Center: Heart Disease Risk Factors | Texas Heart Institute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https://www.texasheart.org/heart-health/heart-information-center/topics/heart-disease-risk-factors/</a:t>
            </a:r>
            <a:endParaRPr lang="en-US" sz="12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82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5bf3260235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99" y="616675"/>
            <a:ext cx="7282701" cy="43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399-2815-C1F9-21A3-0BB6F3C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9" y="798928"/>
            <a:ext cx="2547900" cy="6730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Data </a:t>
            </a:r>
          </a:p>
        </p:txBody>
      </p:sp>
      <p:graphicFrame>
        <p:nvGraphicFramePr>
          <p:cNvPr id="3" name="TextBox 3">
            <a:extLst>
              <a:ext uri="{FF2B5EF4-FFF2-40B4-BE49-F238E27FC236}">
                <a16:creationId xmlns:a16="http://schemas.microsoft.com/office/drawing/2014/main" id="{973DA56A-F666-79D1-665F-C9FFD7CD2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9378"/>
              </p:ext>
            </p:extLst>
          </p:nvPr>
        </p:nvGraphicFramePr>
        <p:xfrm>
          <a:off x="316168" y="1179121"/>
          <a:ext cx="8528453" cy="240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23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6E8-4B56-E772-3F2C-EF87F80B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9" y="634828"/>
            <a:ext cx="5288737" cy="655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Factors for CVD </a:t>
            </a:r>
          </a:p>
        </p:txBody>
      </p:sp>
      <p:graphicFrame>
        <p:nvGraphicFramePr>
          <p:cNvPr id="3" name="TextBox 5">
            <a:extLst>
              <a:ext uri="{FF2B5EF4-FFF2-40B4-BE49-F238E27FC236}">
                <a16:creationId xmlns:a16="http://schemas.microsoft.com/office/drawing/2014/main" id="{F5F121EB-28AC-7D01-7BE5-7FFE0028D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068323"/>
              </p:ext>
            </p:extLst>
          </p:nvPr>
        </p:nvGraphicFramePr>
        <p:xfrm>
          <a:off x="644572" y="1290414"/>
          <a:ext cx="7161282" cy="4088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77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288F-0C5C-F6B6-BFC4-EFE9D507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9" y="661640"/>
            <a:ext cx="7031886" cy="55404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Features in the dataset</a:t>
            </a:r>
          </a:p>
        </p:txBody>
      </p:sp>
      <p:pic>
        <p:nvPicPr>
          <p:cNvPr id="3" name="Picture 2" descr="Lock with a love heart">
            <a:extLst>
              <a:ext uri="{FF2B5EF4-FFF2-40B4-BE49-F238E27FC236}">
                <a16:creationId xmlns:a16="http://schemas.microsoft.com/office/drawing/2014/main" id="{4E70794F-729D-9D9D-81F2-E6606DC35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5" r="22068" b="2"/>
          <a:stretch/>
        </p:blipFill>
        <p:spPr>
          <a:xfrm>
            <a:off x="662296" y="1667348"/>
            <a:ext cx="2601295" cy="2649427"/>
          </a:xfrm>
          <a:prstGeom prst="rect">
            <a:avLst/>
          </a:prstGeom>
        </p:spPr>
      </p:pic>
      <p:graphicFrame>
        <p:nvGraphicFramePr>
          <p:cNvPr id="4" name="TextBox 5">
            <a:extLst>
              <a:ext uri="{FF2B5EF4-FFF2-40B4-BE49-F238E27FC236}">
                <a16:creationId xmlns:a16="http://schemas.microsoft.com/office/drawing/2014/main" id="{54B30D7C-8A09-FBFC-9F71-5040C7427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221171"/>
              </p:ext>
            </p:extLst>
          </p:nvPr>
        </p:nvGraphicFramePr>
        <p:xfrm>
          <a:off x="3702615" y="1545839"/>
          <a:ext cx="4779089" cy="312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B8F42F-4683-4E12-26DE-7F54AE105434}"/>
              </a:ext>
            </a:extLst>
          </p:cNvPr>
          <p:cNvSpPr txBox="1"/>
          <p:nvPr/>
        </p:nvSpPr>
        <p:spPr>
          <a:xfrm>
            <a:off x="454140" y="4759375"/>
            <a:ext cx="5939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279 surveyed features, we have taken relevant features after the research.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C939A-FCC9-9752-C0A3-719F797C7084}"/>
              </a:ext>
            </a:extLst>
          </p:cNvPr>
          <p:cNvSpPr txBox="1"/>
          <p:nvPr/>
        </p:nvSpPr>
        <p:spPr>
          <a:xfrm>
            <a:off x="298185" y="1238062"/>
            <a:ext cx="680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the Texas Heart Institute, these are the relevant factors that lead to CVD.</a:t>
            </a:r>
          </a:p>
        </p:txBody>
      </p:sp>
    </p:spTree>
    <p:extLst>
      <p:ext uri="{BB962C8B-B14F-4D97-AF65-F5344CB8AC3E}">
        <p14:creationId xmlns:p14="http://schemas.microsoft.com/office/powerpoint/2010/main" val="98835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E5F59-9F02-C47B-68A5-76982A13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859" y="1350423"/>
            <a:ext cx="2091702" cy="1397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D6837C-F203-E102-29A4-7540343E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42" y="599077"/>
            <a:ext cx="6673455" cy="6572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AND 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0DF9D-3376-9078-60CD-3548AA57E069}"/>
              </a:ext>
            </a:extLst>
          </p:cNvPr>
          <p:cNvSpPr txBox="1"/>
          <p:nvPr/>
        </p:nvSpPr>
        <p:spPr>
          <a:xfrm>
            <a:off x="637095" y="1615138"/>
            <a:ext cx="4163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54 % females and around 46% males in the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is almost unbiased on the gender aspect.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BB127-5359-0843-8166-29FF16F30EB9}"/>
              </a:ext>
            </a:extLst>
          </p:cNvPr>
          <p:cNvSpPr txBox="1"/>
          <p:nvPr/>
        </p:nvSpPr>
        <p:spPr>
          <a:xfrm>
            <a:off x="637095" y="2626660"/>
            <a:ext cx="4191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prominent race in the data is White around 75%.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second most is the Hispanic community.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makes sense as most of the people in the US are white.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add, Race is just a minor factor in CVD disease.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CFA161-7DC2-5B43-AB87-EF3F91C1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59" y="2958353"/>
            <a:ext cx="2107336" cy="1775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72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6522B-376E-BC49-A419-EBCDADCA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29" y="2423160"/>
            <a:ext cx="2675213" cy="234474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EB0799-6788-9050-371B-A34C3469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91" y="2423160"/>
            <a:ext cx="2768705" cy="1910406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6A72B9D9-C4F2-DE35-21A5-F7050B10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" y="2423160"/>
            <a:ext cx="2040775" cy="8175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8E4F4-3FB5-F4CB-6F8D-E08E79AA913A}"/>
              </a:ext>
            </a:extLst>
          </p:cNvPr>
          <p:cNvSpPr txBox="1"/>
          <p:nvPr/>
        </p:nvSpPr>
        <p:spPr>
          <a:xfrm>
            <a:off x="351299" y="1287734"/>
            <a:ext cx="6705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above 65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Around 64% of the population in data is below 65 years,34% is above 65, and the remaining 2% is unknown values, which we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we consider gender with age, we have more females both above and below 65.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54E5-DDDC-A946-BCCB-9582AF33F38E}"/>
              </a:ext>
            </a:extLst>
          </p:cNvPr>
          <p:cNvSpPr txBox="1"/>
          <p:nvPr/>
        </p:nvSpPr>
        <p:spPr>
          <a:xfrm>
            <a:off x="351299" y="641403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979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8BF1D-DF73-862D-75B5-9B376F3E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81" y="2571750"/>
            <a:ext cx="2627620" cy="2509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49D6D-1393-80A9-2452-96C04433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74" y="2571750"/>
            <a:ext cx="2390361" cy="16852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D09A0-149C-98D1-A68E-F80FD7C4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8" y="2840892"/>
            <a:ext cx="2792238" cy="13891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E02B8-40DD-9D96-3879-D2290CED6499}"/>
              </a:ext>
            </a:extLst>
          </p:cNvPr>
          <p:cNvSpPr txBox="1"/>
          <p:nvPr/>
        </p:nvSpPr>
        <p:spPr>
          <a:xfrm>
            <a:off x="521928" y="1274566"/>
            <a:ext cx="62427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34% of the data comes under the category of “Very Good” status followed by 29% under “Good” status. 7 and 9 % are not sure or refused values which we removed for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we consider gender with general health, females are dominant in all the status of health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B65F4-4F80-F3B6-7B08-5888EDB99A5E}"/>
              </a:ext>
            </a:extLst>
          </p:cNvPr>
          <p:cNvSpPr txBox="1"/>
          <p:nvPr/>
        </p:nvSpPr>
        <p:spPr>
          <a:xfrm>
            <a:off x="223025" y="64677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and Cleaning Continue…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979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1692</Words>
  <Application>Microsoft Macintosh PowerPoint</Application>
  <PresentationFormat>On-screen Show (16:9)</PresentationFormat>
  <Paragraphs>182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Presentation</vt:lpstr>
      <vt:lpstr>Introduction </vt:lpstr>
      <vt:lpstr>Problem Statement</vt:lpstr>
      <vt:lpstr>About Data </vt:lpstr>
      <vt:lpstr>Important Factors for CVD </vt:lpstr>
      <vt:lpstr>Important Features in the dataset</vt:lpstr>
      <vt:lpstr>DATA ANALYSIS AND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Experimentation</vt:lpstr>
      <vt:lpstr>Baseline Model: Random Forest</vt:lpstr>
      <vt:lpstr>Logistic Regression</vt:lpstr>
      <vt:lpstr>K-Nearest Neighbor</vt:lpstr>
      <vt:lpstr>Random Forest Classifier with balance data</vt:lpstr>
      <vt:lpstr>Decision Tree Classifier</vt:lpstr>
      <vt:lpstr>XG Boost Classifier</vt:lpstr>
      <vt:lpstr>Adaboost Classifier</vt:lpstr>
      <vt:lpstr>Hyperparameter Tuning</vt:lpstr>
      <vt:lpstr>K Means Clustering</vt:lpstr>
      <vt:lpstr>Model Evaluation </vt:lpstr>
      <vt:lpstr>Multi-Label Classification</vt:lpstr>
      <vt:lpstr>Neural Network Model Evaluation</vt:lpstr>
      <vt:lpstr>NN- Model Evaluation </vt:lpstr>
      <vt:lpstr>Conclusion</vt:lpstr>
      <vt:lpstr>Recommendations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Lord</dc:creator>
  <cp:lastModifiedBy>Harshini Akkapally</cp:lastModifiedBy>
  <cp:revision>49</cp:revision>
  <dcterms:created xsi:type="dcterms:W3CDTF">2019-02-27T15:38:32Z</dcterms:created>
  <dcterms:modified xsi:type="dcterms:W3CDTF">2023-04-12T21:00:42Z</dcterms:modified>
</cp:coreProperties>
</file>